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howGuides="1">
      <p:cViewPr>
        <p:scale>
          <a:sx n="70" d="100"/>
          <a:sy n="70" d="100"/>
        </p:scale>
        <p:origin x="-1080"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DE160D2-CFB0-46AC-9327-0DA4A4672572}" type="datetimeFigureOut">
              <a:rPr lang="en-US" smtClean="0"/>
              <a:t>5/18/2025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8F0320-D3C2-4E85-9054-72F00B407268}" type="slidenum">
              <a:rPr lang="en-US" smtClean="0"/>
              <a:t>‹#›</a:t>
            </a:fld>
            <a:endParaRPr lang="en-US"/>
          </a:p>
        </p:txBody>
      </p:sp>
    </p:spTree>
    <p:extLst>
      <p:ext uri="{BB962C8B-B14F-4D97-AF65-F5344CB8AC3E}">
        <p14:creationId xmlns:p14="http://schemas.microsoft.com/office/powerpoint/2010/main" val="588948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E160D2-CFB0-46AC-9327-0DA4A4672572}" type="datetimeFigureOut">
              <a:rPr lang="en-US" smtClean="0"/>
              <a:t>5/18/2025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8F0320-D3C2-4E85-9054-72F00B407268}" type="slidenum">
              <a:rPr lang="en-US" smtClean="0"/>
              <a:t>‹#›</a:t>
            </a:fld>
            <a:endParaRPr lang="en-US"/>
          </a:p>
        </p:txBody>
      </p:sp>
    </p:spTree>
    <p:extLst>
      <p:ext uri="{BB962C8B-B14F-4D97-AF65-F5344CB8AC3E}">
        <p14:creationId xmlns:p14="http://schemas.microsoft.com/office/powerpoint/2010/main" val="3115965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E160D2-CFB0-46AC-9327-0DA4A4672572}" type="datetimeFigureOut">
              <a:rPr lang="en-US" smtClean="0"/>
              <a:t>5/18/2025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8F0320-D3C2-4E85-9054-72F00B407268}" type="slidenum">
              <a:rPr lang="en-US" smtClean="0"/>
              <a:t>‹#›</a:t>
            </a:fld>
            <a:endParaRPr lang="en-US"/>
          </a:p>
        </p:txBody>
      </p:sp>
    </p:spTree>
    <p:extLst>
      <p:ext uri="{BB962C8B-B14F-4D97-AF65-F5344CB8AC3E}">
        <p14:creationId xmlns:p14="http://schemas.microsoft.com/office/powerpoint/2010/main" val="906932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DE160D2-CFB0-46AC-9327-0DA4A4672572}" type="datetimeFigureOut">
              <a:rPr lang="en-US" smtClean="0"/>
              <a:t>5/18/2025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8F0320-D3C2-4E85-9054-72F00B407268}" type="slidenum">
              <a:rPr lang="en-US" smtClean="0"/>
              <a:t>‹#›</a:t>
            </a:fld>
            <a:endParaRPr lang="en-US"/>
          </a:p>
        </p:txBody>
      </p:sp>
    </p:spTree>
    <p:extLst>
      <p:ext uri="{BB962C8B-B14F-4D97-AF65-F5344CB8AC3E}">
        <p14:creationId xmlns:p14="http://schemas.microsoft.com/office/powerpoint/2010/main" val="3206880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DE160D2-CFB0-46AC-9327-0DA4A4672572}" type="datetimeFigureOut">
              <a:rPr lang="en-US" smtClean="0"/>
              <a:t>5/18/2025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8F0320-D3C2-4E85-9054-72F00B407268}" type="slidenum">
              <a:rPr lang="en-US" smtClean="0"/>
              <a:t>‹#›</a:t>
            </a:fld>
            <a:endParaRPr lang="en-US"/>
          </a:p>
        </p:txBody>
      </p:sp>
    </p:spTree>
    <p:extLst>
      <p:ext uri="{BB962C8B-B14F-4D97-AF65-F5344CB8AC3E}">
        <p14:creationId xmlns:p14="http://schemas.microsoft.com/office/powerpoint/2010/main" val="271182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DE160D2-CFB0-46AC-9327-0DA4A4672572}" type="datetimeFigureOut">
              <a:rPr lang="en-US" smtClean="0"/>
              <a:t>5/18/2025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8F0320-D3C2-4E85-9054-72F00B407268}" type="slidenum">
              <a:rPr lang="en-US" smtClean="0"/>
              <a:t>‹#›</a:t>
            </a:fld>
            <a:endParaRPr lang="en-US"/>
          </a:p>
        </p:txBody>
      </p:sp>
    </p:spTree>
    <p:extLst>
      <p:ext uri="{BB962C8B-B14F-4D97-AF65-F5344CB8AC3E}">
        <p14:creationId xmlns:p14="http://schemas.microsoft.com/office/powerpoint/2010/main" val="1369736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E160D2-CFB0-46AC-9327-0DA4A4672572}" type="datetimeFigureOut">
              <a:rPr lang="en-US" smtClean="0"/>
              <a:t>5/18/2025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8F0320-D3C2-4E85-9054-72F00B407268}" type="slidenum">
              <a:rPr lang="en-US" smtClean="0"/>
              <a:t>‹#›</a:t>
            </a:fld>
            <a:endParaRPr lang="en-US"/>
          </a:p>
        </p:txBody>
      </p:sp>
    </p:spTree>
    <p:extLst>
      <p:ext uri="{BB962C8B-B14F-4D97-AF65-F5344CB8AC3E}">
        <p14:creationId xmlns:p14="http://schemas.microsoft.com/office/powerpoint/2010/main" val="79754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E160D2-CFB0-46AC-9327-0DA4A4672572}" type="datetimeFigureOut">
              <a:rPr lang="en-US" smtClean="0"/>
              <a:t>5/18/2025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8F0320-D3C2-4E85-9054-72F00B407268}" type="slidenum">
              <a:rPr lang="en-US" smtClean="0"/>
              <a:t>‹#›</a:t>
            </a:fld>
            <a:endParaRPr lang="en-US"/>
          </a:p>
        </p:txBody>
      </p:sp>
    </p:spTree>
    <p:extLst>
      <p:ext uri="{BB962C8B-B14F-4D97-AF65-F5344CB8AC3E}">
        <p14:creationId xmlns:p14="http://schemas.microsoft.com/office/powerpoint/2010/main" val="1834533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E160D2-CFB0-46AC-9327-0DA4A4672572}" type="datetimeFigureOut">
              <a:rPr lang="en-US" smtClean="0"/>
              <a:t>5/18/2025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8F0320-D3C2-4E85-9054-72F00B407268}" type="slidenum">
              <a:rPr lang="en-US" smtClean="0"/>
              <a:t>‹#›</a:t>
            </a:fld>
            <a:endParaRPr lang="en-US"/>
          </a:p>
        </p:txBody>
      </p:sp>
    </p:spTree>
    <p:extLst>
      <p:ext uri="{BB962C8B-B14F-4D97-AF65-F5344CB8AC3E}">
        <p14:creationId xmlns:p14="http://schemas.microsoft.com/office/powerpoint/2010/main" val="1940713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E160D2-CFB0-46AC-9327-0DA4A4672572}" type="datetimeFigureOut">
              <a:rPr lang="en-US" smtClean="0"/>
              <a:t>5/18/2025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8F0320-D3C2-4E85-9054-72F00B407268}" type="slidenum">
              <a:rPr lang="en-US" smtClean="0"/>
              <a:t>‹#›</a:t>
            </a:fld>
            <a:endParaRPr lang="en-US"/>
          </a:p>
        </p:txBody>
      </p:sp>
    </p:spTree>
    <p:extLst>
      <p:ext uri="{BB962C8B-B14F-4D97-AF65-F5344CB8AC3E}">
        <p14:creationId xmlns:p14="http://schemas.microsoft.com/office/powerpoint/2010/main" val="1584419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E160D2-CFB0-46AC-9327-0DA4A4672572}" type="datetimeFigureOut">
              <a:rPr lang="en-US" smtClean="0"/>
              <a:t>5/18/2025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8F0320-D3C2-4E85-9054-72F00B407268}" type="slidenum">
              <a:rPr lang="en-US" smtClean="0"/>
              <a:t>‹#›</a:t>
            </a:fld>
            <a:endParaRPr lang="en-US"/>
          </a:p>
        </p:txBody>
      </p:sp>
    </p:spTree>
    <p:extLst>
      <p:ext uri="{BB962C8B-B14F-4D97-AF65-F5344CB8AC3E}">
        <p14:creationId xmlns:p14="http://schemas.microsoft.com/office/powerpoint/2010/main" val="2846348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E160D2-CFB0-46AC-9327-0DA4A4672572}" type="datetimeFigureOut">
              <a:rPr lang="en-US" smtClean="0"/>
              <a:t>5/18/2025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8F0320-D3C2-4E85-9054-72F00B407268}" type="slidenum">
              <a:rPr lang="en-US" smtClean="0"/>
              <a:t>‹#›</a:t>
            </a:fld>
            <a:endParaRPr lang="en-US"/>
          </a:p>
        </p:txBody>
      </p:sp>
    </p:spTree>
    <p:extLst>
      <p:ext uri="{BB962C8B-B14F-4D97-AF65-F5344CB8AC3E}">
        <p14:creationId xmlns:p14="http://schemas.microsoft.com/office/powerpoint/2010/main" val="24463580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25151"/>
            <a:ext cx="8458200" cy="1579849"/>
          </a:xfrm>
        </p:spPr>
        <p:txBody>
          <a:bodyPr>
            <a:normAutofit/>
          </a:bodyPr>
          <a:lstStyle/>
          <a:p>
            <a:r>
              <a:rPr lang="en-US" sz="4000" b="1" u="sng" dirty="0" smtClean="0"/>
              <a:t>Resurrection Endowment </a:t>
            </a:r>
            <a:r>
              <a:rPr lang="en-US" sz="4000" b="1" u="sng" smtClean="0"/>
              <a:t>Fund 2025</a:t>
            </a:r>
            <a:endParaRPr lang="en-US" sz="4000" b="1" u="sng" dirty="0"/>
          </a:p>
        </p:txBody>
      </p:sp>
      <p:sp>
        <p:nvSpPr>
          <p:cNvPr id="4" name="TextBox 3"/>
          <p:cNvSpPr txBox="1"/>
          <p:nvPr/>
        </p:nvSpPr>
        <p:spPr>
          <a:xfrm>
            <a:off x="533400" y="1905506"/>
            <a:ext cx="8077200" cy="3046988"/>
          </a:xfrm>
          <a:prstGeom prst="rect">
            <a:avLst/>
          </a:prstGeom>
          <a:noFill/>
        </p:spPr>
        <p:txBody>
          <a:bodyPr wrap="square" rtlCol="0">
            <a:spAutoFit/>
          </a:bodyPr>
          <a:lstStyle/>
          <a:p>
            <a:r>
              <a:rPr lang="en-US" sz="2400" b="1" dirty="0" smtClean="0"/>
              <a:t>From the Endowment Fund Charter/Bylaws:</a:t>
            </a:r>
          </a:p>
          <a:p>
            <a:endParaRPr lang="en-US" sz="2400" dirty="0"/>
          </a:p>
          <a:p>
            <a:r>
              <a:rPr lang="en-US" sz="2400" dirty="0" smtClean="0"/>
              <a:t>“The </a:t>
            </a:r>
            <a:r>
              <a:rPr lang="en-US" sz="2400" dirty="0"/>
              <a:t>purpose of the Lutheran Church of the Resurrection Endowment Fund is to enhance the work of the church by establishing new ministries and stewardship opportunities in addition to and apart from the general operation of the church and outside of the church budget.”</a:t>
            </a:r>
          </a:p>
          <a:p>
            <a:endParaRPr lang="en-US" sz="2400" dirty="0"/>
          </a:p>
        </p:txBody>
      </p:sp>
      <p:sp>
        <p:nvSpPr>
          <p:cNvPr id="9" name="TextBox 8"/>
          <p:cNvSpPr txBox="1"/>
          <p:nvPr/>
        </p:nvSpPr>
        <p:spPr>
          <a:xfrm>
            <a:off x="533400" y="4947684"/>
            <a:ext cx="8077200" cy="2308324"/>
          </a:xfrm>
          <a:prstGeom prst="rect">
            <a:avLst/>
          </a:prstGeom>
          <a:noFill/>
        </p:spPr>
        <p:txBody>
          <a:bodyPr wrap="square" rtlCol="0">
            <a:spAutoFit/>
          </a:bodyPr>
          <a:lstStyle/>
          <a:p>
            <a:r>
              <a:rPr lang="en-US" sz="2400" b="1" dirty="0" smtClean="0"/>
              <a:t>Current Members:</a:t>
            </a:r>
          </a:p>
          <a:p>
            <a:r>
              <a:rPr lang="en-US" sz="2400" dirty="0" smtClean="0"/>
              <a:t>Nikki </a:t>
            </a:r>
            <a:r>
              <a:rPr lang="en-US" sz="2400" dirty="0" err="1" smtClean="0"/>
              <a:t>D’Amour</a:t>
            </a:r>
            <a:r>
              <a:rPr lang="en-US" sz="2400" dirty="0" smtClean="0"/>
              <a:t>		Mary </a:t>
            </a:r>
            <a:r>
              <a:rPr lang="en-US" sz="2400" dirty="0" err="1" smtClean="0"/>
              <a:t>Hauch</a:t>
            </a:r>
            <a:r>
              <a:rPr lang="en-US" sz="2400" dirty="0" smtClean="0"/>
              <a:t>	</a:t>
            </a:r>
          </a:p>
          <a:p>
            <a:r>
              <a:rPr lang="en-US" sz="2400" dirty="0" smtClean="0"/>
              <a:t>Steve Jacobson	Gayle </a:t>
            </a:r>
            <a:r>
              <a:rPr lang="en-US" sz="2400" dirty="0" err="1" smtClean="0"/>
              <a:t>Wint</a:t>
            </a:r>
            <a:endParaRPr lang="en-US" sz="2400" dirty="0" smtClean="0"/>
          </a:p>
          <a:p>
            <a:pPr marL="342900" indent="-342900">
              <a:buFont typeface="Arial" pitchFamily="34" charset="0"/>
              <a:buChar char="•"/>
            </a:pPr>
            <a:endParaRPr lang="en-US" sz="2400" dirty="0"/>
          </a:p>
          <a:p>
            <a:endParaRPr lang="en-US" sz="2400" dirty="0"/>
          </a:p>
          <a:p>
            <a:endParaRPr lang="en-US" sz="2400" dirty="0"/>
          </a:p>
        </p:txBody>
      </p:sp>
    </p:spTree>
    <p:extLst>
      <p:ext uri="{BB962C8B-B14F-4D97-AF65-F5344CB8AC3E}">
        <p14:creationId xmlns:p14="http://schemas.microsoft.com/office/powerpoint/2010/main" val="33961376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noChangeAspect="1"/>
          </p:cNvGraphicFramePr>
          <p:nvPr>
            <p:extLst>
              <p:ext uri="{D42A27DB-BD31-4B8C-83A1-F6EECF244321}">
                <p14:modId xmlns:p14="http://schemas.microsoft.com/office/powerpoint/2010/main" val="316370939"/>
              </p:ext>
            </p:extLst>
          </p:nvPr>
        </p:nvGraphicFramePr>
        <p:xfrm>
          <a:off x="1600200" y="228600"/>
          <a:ext cx="6172200" cy="3427584"/>
        </p:xfrm>
        <a:graphic>
          <a:graphicData uri="http://schemas.openxmlformats.org/drawingml/2006/table">
            <a:tbl>
              <a:tblPr/>
              <a:tblGrid>
                <a:gridCol w="114866"/>
                <a:gridCol w="199103"/>
                <a:gridCol w="2044638"/>
                <a:gridCol w="84236"/>
                <a:gridCol w="837255"/>
                <a:gridCol w="84236"/>
                <a:gridCol w="837255"/>
                <a:gridCol w="84236"/>
                <a:gridCol w="837255"/>
                <a:gridCol w="84236"/>
                <a:gridCol w="850018"/>
                <a:gridCol w="114866"/>
              </a:tblGrid>
              <a:tr h="123806">
                <a:tc gridSpan="12">
                  <a:txBody>
                    <a:bodyPr/>
                    <a:lstStyle/>
                    <a:p>
                      <a:pPr algn="ctr" fontAlgn="ctr"/>
                      <a:r>
                        <a:rPr lang="en-US" sz="1050" b="1" i="0" u="none" strike="noStrike" dirty="0">
                          <a:solidFill>
                            <a:srgbClr val="000000"/>
                          </a:solidFill>
                          <a:effectLst/>
                          <a:latin typeface="Arial"/>
                        </a:rPr>
                        <a:t>Lutheran Church of the Resurrection</a:t>
                      </a: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23806">
                <a:tc gridSpan="12">
                  <a:txBody>
                    <a:bodyPr/>
                    <a:lstStyle/>
                    <a:p>
                      <a:pPr algn="ctr" fontAlgn="ctr"/>
                      <a:r>
                        <a:rPr lang="en-US" sz="1050" b="1" i="0" u="none" strike="noStrike" dirty="0">
                          <a:solidFill>
                            <a:srgbClr val="000000"/>
                          </a:solidFill>
                          <a:effectLst/>
                          <a:latin typeface="Arial"/>
                        </a:rPr>
                        <a:t>Endowment Fund</a:t>
                      </a: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23806">
                <a:tc gridSpan="11">
                  <a:txBody>
                    <a:bodyPr/>
                    <a:lstStyle/>
                    <a:p>
                      <a:pPr algn="ctr" fontAlgn="ctr"/>
                      <a:r>
                        <a:rPr lang="en-US" sz="1050" b="1" i="0" u="none" strike="noStrike">
                          <a:solidFill>
                            <a:srgbClr val="000000"/>
                          </a:solidFill>
                          <a:effectLst/>
                          <a:latin typeface="Arial"/>
                        </a:rPr>
                        <a:t>1st Quarter, 2025</a:t>
                      </a: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endParaRPr lang="en-US" sz="1050" b="1" i="0" u="none" strike="noStrike">
                        <a:solidFill>
                          <a:srgbClr val="000000"/>
                        </a:solidFill>
                        <a:effectLst/>
                        <a:latin typeface="Arial"/>
                      </a:endParaRPr>
                    </a:p>
                  </a:txBody>
                  <a:tcPr marL="0" marR="0" marT="0" marB="0" anchor="ctr">
                    <a:lnL>
                      <a:noFill/>
                    </a:lnL>
                    <a:lnR>
                      <a:noFill/>
                    </a:lnR>
                    <a:lnT>
                      <a:noFill/>
                    </a:lnT>
                    <a:lnB>
                      <a:noFill/>
                    </a:lnB>
                  </a:tcPr>
                </a:tc>
              </a:tr>
              <a:tr h="106120">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endParaRPr lang="en-US" sz="900" b="0" i="0" u="none" strike="noStrike" dirty="0">
                        <a:solidFill>
                          <a:srgbClr val="000000"/>
                        </a:solidFill>
                        <a:effectLst/>
                        <a:latin typeface="Arial"/>
                      </a:endParaRPr>
                    </a:p>
                  </a:txBody>
                  <a:tcPr marL="0" marR="0" marT="0"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w="19050" cap="flat" cmpd="sng" algn="ctr">
                      <a:solidFill>
                        <a:srgbClr val="000000"/>
                      </a:solidFill>
                      <a:prstDash val="solid"/>
                      <a:round/>
                      <a:headEnd type="none" w="med" len="med"/>
                      <a:tailEnd type="none" w="med" len="med"/>
                    </a:lnB>
                  </a:tcPr>
                </a:tc>
              </a:tr>
              <a:tr h="106120">
                <a:tc>
                  <a:txBody>
                    <a:bodyPr/>
                    <a:lstStyle/>
                    <a:p>
                      <a:pPr algn="l" fontAlgn="ctr"/>
                      <a:r>
                        <a:rPr lang="en-US" sz="900" b="0" i="0" u="none" strike="noStrike">
                          <a:solidFill>
                            <a:srgbClr val="000000"/>
                          </a:solidFill>
                          <a:effectLst/>
                          <a:latin typeface="Arial"/>
                        </a:rPr>
                        <a:t> </a:t>
                      </a:r>
                    </a:p>
                  </a:txBody>
                  <a:tcPr marL="0" marR="0" marT="0" marB="0" anchor="ctr">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tcPr>
                </a:tc>
                <a:tc>
                  <a:txBody>
                    <a:bodyPr/>
                    <a:lstStyle/>
                    <a:p>
                      <a:pPr algn="l" fontAlgn="ctr"/>
                      <a:r>
                        <a:rPr lang="en-US" sz="900" b="0" i="0" u="none" strike="noStrike">
                          <a:solidFill>
                            <a:srgbClr val="000000"/>
                          </a:solidFill>
                          <a:effectLst/>
                          <a:latin typeface="Arial"/>
                        </a:rPr>
                        <a:t> </a:t>
                      </a:r>
                    </a:p>
                  </a:txBody>
                  <a:tcPr marL="0" marR="0" marT="0"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r>
                        <a:rPr lang="en-US" sz="900" b="0" i="0" u="none" strike="noStrike">
                          <a:solidFill>
                            <a:srgbClr val="000000"/>
                          </a:solidFill>
                          <a:effectLst/>
                          <a:latin typeface="Arial"/>
                        </a:rPr>
                        <a:t> </a:t>
                      </a:r>
                    </a:p>
                  </a:txBody>
                  <a:tcPr marL="0" marR="0" marT="0"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r>
                        <a:rPr lang="en-US" sz="900" b="0" i="0" u="none" strike="noStrike">
                          <a:solidFill>
                            <a:srgbClr val="000000"/>
                          </a:solidFill>
                          <a:effectLst/>
                          <a:latin typeface="Arial"/>
                        </a:rPr>
                        <a:t> </a:t>
                      </a:r>
                    </a:p>
                  </a:txBody>
                  <a:tcPr marL="0" marR="0" marT="0"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r>
                        <a:rPr lang="en-US" sz="900" b="0" i="0" u="none" strike="noStrike">
                          <a:solidFill>
                            <a:srgbClr val="000000"/>
                          </a:solidFill>
                          <a:effectLst/>
                          <a:latin typeface="Arial"/>
                        </a:rPr>
                        <a:t> </a:t>
                      </a:r>
                    </a:p>
                  </a:txBody>
                  <a:tcPr marL="0" marR="0" marT="0"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r>
                        <a:rPr lang="en-US" sz="900" b="0" i="0" u="none" strike="noStrike">
                          <a:solidFill>
                            <a:srgbClr val="000000"/>
                          </a:solidFill>
                          <a:effectLst/>
                          <a:latin typeface="Arial"/>
                        </a:rPr>
                        <a:t> </a:t>
                      </a:r>
                    </a:p>
                  </a:txBody>
                  <a:tcPr marL="0" marR="0" marT="0"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r>
                        <a:rPr lang="en-US" sz="900" b="0" i="0" u="none" strike="noStrike">
                          <a:solidFill>
                            <a:srgbClr val="000000"/>
                          </a:solidFill>
                          <a:effectLst/>
                          <a:latin typeface="Arial"/>
                        </a:rPr>
                        <a:t> </a:t>
                      </a:r>
                    </a:p>
                  </a:txBody>
                  <a:tcPr marL="0" marR="0" marT="0"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r>
                        <a:rPr lang="en-US" sz="900" b="0" i="0" u="none" strike="noStrike">
                          <a:solidFill>
                            <a:srgbClr val="000000"/>
                          </a:solidFill>
                          <a:effectLst/>
                          <a:latin typeface="Arial"/>
                        </a:rPr>
                        <a:t> </a:t>
                      </a:r>
                    </a:p>
                  </a:txBody>
                  <a:tcPr marL="0" marR="0" marT="0"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r>
                        <a:rPr lang="en-US" sz="900" b="0" i="0" u="none" strike="noStrike">
                          <a:solidFill>
                            <a:srgbClr val="000000"/>
                          </a:solidFill>
                          <a:effectLst/>
                          <a:latin typeface="Arial"/>
                        </a:rPr>
                        <a:t> </a:t>
                      </a:r>
                    </a:p>
                  </a:txBody>
                  <a:tcPr marL="0" marR="0" marT="0"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r>
                        <a:rPr lang="en-US" sz="900" b="0" i="0" u="none" strike="noStrike">
                          <a:solidFill>
                            <a:srgbClr val="000000"/>
                          </a:solidFill>
                          <a:effectLst/>
                          <a:latin typeface="Arial"/>
                        </a:rPr>
                        <a:t> </a:t>
                      </a:r>
                    </a:p>
                  </a:txBody>
                  <a:tcPr marL="0" marR="0" marT="0"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r>
                        <a:rPr lang="en-US" sz="900" b="0" i="0" u="none" strike="noStrike">
                          <a:solidFill>
                            <a:srgbClr val="000000"/>
                          </a:solidFill>
                          <a:effectLst/>
                          <a:latin typeface="Arial"/>
                        </a:rPr>
                        <a:t> </a:t>
                      </a:r>
                    </a:p>
                  </a:txBody>
                  <a:tcPr marL="0" marR="0" marT="0"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ctr"/>
                      <a:r>
                        <a:rPr lang="en-US" sz="900" b="0" i="0" u="none" strike="noStrike">
                          <a:solidFill>
                            <a:srgbClr val="000000"/>
                          </a:solidFill>
                          <a:effectLst/>
                          <a:latin typeface="Arial"/>
                        </a:rPr>
                        <a:t> </a:t>
                      </a:r>
                    </a:p>
                  </a:txBody>
                  <a:tcPr marL="0" marR="0" marT="0" marB="0" anchor="ctr">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r>
              <a:tr h="236389">
                <a:tc>
                  <a:txBody>
                    <a:bodyPr/>
                    <a:lstStyle/>
                    <a:p>
                      <a:pPr algn="l" fontAlgn="ctr"/>
                      <a:r>
                        <a:rPr lang="en-US" sz="900" b="0" i="0" u="none" strike="noStrike">
                          <a:solidFill>
                            <a:srgbClr val="000000"/>
                          </a:solidFill>
                          <a:effectLst/>
                          <a:latin typeface="Arial"/>
                        </a:rPr>
                        <a:t> </a:t>
                      </a:r>
                    </a:p>
                  </a:txBody>
                  <a:tcPr marL="0" marR="0" marT="0" marB="0" anchor="ctr">
                    <a:lnL w="1905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b"/>
                      <a:r>
                        <a:rPr lang="en-US" sz="900" b="0" i="0" u="none" strike="noStrike">
                          <a:solidFill>
                            <a:srgbClr val="000000"/>
                          </a:solidFill>
                          <a:effectLst/>
                          <a:latin typeface="Arial"/>
                        </a:rPr>
                        <a:t>Assets:</a:t>
                      </a:r>
                    </a:p>
                  </a:txBody>
                  <a:tcPr marL="0" marR="0" marT="0" marB="0" anchor="b">
                    <a:lnL>
                      <a:noFill/>
                    </a:lnL>
                    <a:lnR>
                      <a:noFill/>
                    </a:lnR>
                    <a:lnT>
                      <a:noFill/>
                    </a:lnT>
                    <a:lnB>
                      <a:noFill/>
                    </a:lnB>
                  </a:tcPr>
                </a:tc>
                <a:tc hMerge="1">
                  <a:txBody>
                    <a:bodyPr/>
                    <a:lstStyle/>
                    <a:p>
                      <a:endParaRPr lang="en-US"/>
                    </a:p>
                  </a:txBody>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ctr" fontAlgn="ctr"/>
                      <a:r>
                        <a:rPr lang="en-US" sz="900" b="1" i="0" u="none" strike="noStrike">
                          <a:solidFill>
                            <a:srgbClr val="000000"/>
                          </a:solidFill>
                          <a:effectLst/>
                          <a:latin typeface="Arial"/>
                        </a:rPr>
                        <a:t>Beginning Quarter Balance</a:t>
                      </a: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ctr" fontAlgn="ctr"/>
                      <a:r>
                        <a:rPr lang="en-US" sz="900" b="1" i="0" u="none" strike="noStrike">
                          <a:solidFill>
                            <a:srgbClr val="000000"/>
                          </a:solidFill>
                          <a:effectLst/>
                          <a:latin typeface="Arial"/>
                        </a:rPr>
                        <a:t>January</a:t>
                      </a: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ctr" fontAlgn="ctr"/>
                      <a:r>
                        <a:rPr lang="en-US" sz="900" b="1" i="0" u="none" strike="noStrike">
                          <a:solidFill>
                            <a:srgbClr val="000000"/>
                          </a:solidFill>
                          <a:effectLst/>
                          <a:latin typeface="Arial"/>
                        </a:rPr>
                        <a:t>February</a:t>
                      </a: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ctr" fontAlgn="ctr"/>
                      <a:r>
                        <a:rPr lang="en-US" sz="900" b="1" i="0" u="none" strike="noStrike">
                          <a:solidFill>
                            <a:srgbClr val="000000"/>
                          </a:solidFill>
                          <a:effectLst/>
                          <a:latin typeface="Arial"/>
                        </a:rPr>
                        <a:t>March</a:t>
                      </a:r>
                    </a:p>
                  </a:txBody>
                  <a:tcPr marL="0" marR="0" marT="0" marB="0" anchor="ctr">
                    <a:lnL>
                      <a:noFill/>
                    </a:lnL>
                    <a:lnR>
                      <a:noFill/>
                    </a:lnR>
                    <a:lnT>
                      <a:noFill/>
                    </a:lnT>
                    <a:lnB>
                      <a:noFill/>
                    </a:lnB>
                  </a:tcPr>
                </a:tc>
                <a:tc>
                  <a:txBody>
                    <a:bodyPr/>
                    <a:lstStyle/>
                    <a:p>
                      <a:pPr algn="l" fontAlgn="ctr"/>
                      <a:r>
                        <a:rPr lang="en-US" sz="900" b="0" i="0" u="none" strike="noStrike">
                          <a:solidFill>
                            <a:srgbClr val="000000"/>
                          </a:solidFill>
                          <a:effectLst/>
                          <a:latin typeface="Arial"/>
                        </a:rPr>
                        <a:t> </a:t>
                      </a:r>
                    </a:p>
                  </a:txBody>
                  <a:tcPr marL="0" marR="0" marT="0" marB="0" anchor="ctr">
                    <a:lnL>
                      <a:noFill/>
                    </a:lnL>
                    <a:lnR w="19050" cap="flat" cmpd="sng" algn="ctr">
                      <a:solidFill>
                        <a:srgbClr val="000000"/>
                      </a:solidFill>
                      <a:prstDash val="solid"/>
                      <a:round/>
                      <a:headEnd type="none" w="med" len="med"/>
                      <a:tailEnd type="none" w="med" len="med"/>
                    </a:lnR>
                    <a:lnT>
                      <a:noFill/>
                    </a:lnT>
                    <a:lnB>
                      <a:noFill/>
                    </a:lnB>
                  </a:tcPr>
                </a:tc>
              </a:tr>
              <a:tr h="236389">
                <a:tc>
                  <a:txBody>
                    <a:bodyPr/>
                    <a:lstStyle/>
                    <a:p>
                      <a:pPr algn="l" fontAlgn="ctr"/>
                      <a:r>
                        <a:rPr lang="en-US" sz="900" b="0" i="0" u="none" strike="noStrike">
                          <a:solidFill>
                            <a:srgbClr val="000000"/>
                          </a:solidFill>
                          <a:effectLst/>
                          <a:latin typeface="Arial"/>
                        </a:rPr>
                        <a:t> </a:t>
                      </a:r>
                    </a:p>
                  </a:txBody>
                  <a:tcPr marL="0" marR="0" marT="0" marB="0" anchor="ctr">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400" b="0" i="0" u="none" strike="noStrike">
                          <a:solidFill>
                            <a:srgbClr val="FFFFFF"/>
                          </a:solidFill>
                          <a:effectLst/>
                          <a:latin typeface="Arial"/>
                        </a:rPr>
                        <a:t>###</a:t>
                      </a:r>
                    </a:p>
                  </a:txBody>
                  <a:tcPr marL="0" marR="0" marT="0" marB="0" anchor="ctr">
                    <a:lnL>
                      <a:noFill/>
                    </a:lnL>
                    <a:lnR>
                      <a:noFill/>
                    </a:lnR>
                    <a:lnT>
                      <a:noFill/>
                    </a:lnT>
                    <a:lnB>
                      <a:noFill/>
                    </a:lnB>
                  </a:tcPr>
                </a:tc>
                <a:tc>
                  <a:txBody>
                    <a:bodyPr/>
                    <a:lstStyle/>
                    <a:p>
                      <a:pPr algn="l" fontAlgn="ctr"/>
                      <a:r>
                        <a:rPr lang="en-US" sz="900" b="0" i="0" u="none" strike="noStrike">
                          <a:solidFill>
                            <a:srgbClr val="000000"/>
                          </a:solidFill>
                          <a:effectLst/>
                          <a:latin typeface="Arial"/>
                        </a:rPr>
                        <a:t>Fidelity Investments</a:t>
                      </a: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r>
                        <a:rPr lang="en-US" sz="900" b="0" i="0" u="none" strike="noStrike">
                          <a:solidFill>
                            <a:srgbClr val="000000"/>
                          </a:solidFill>
                          <a:effectLst/>
                          <a:latin typeface="Arial"/>
                        </a:rPr>
                        <a:t> $ 205,193.66 </a:t>
                      </a: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r>
                        <a:rPr lang="en-US" sz="900" b="0" i="0" u="none" strike="noStrike">
                          <a:solidFill>
                            <a:srgbClr val="000000"/>
                          </a:solidFill>
                          <a:effectLst/>
                          <a:latin typeface="Arial"/>
                        </a:rPr>
                        <a:t> $ 209,858.34 </a:t>
                      </a: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r>
                        <a:rPr lang="en-US" sz="900" b="0" i="0" u="none" strike="noStrike">
                          <a:solidFill>
                            <a:srgbClr val="000000"/>
                          </a:solidFill>
                          <a:effectLst/>
                          <a:latin typeface="Arial"/>
                        </a:rPr>
                        <a:t> $ 211,765.41 </a:t>
                      </a: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r>
                        <a:rPr lang="en-US" sz="900" b="0" i="0" u="none" strike="noStrike">
                          <a:solidFill>
                            <a:srgbClr val="000000"/>
                          </a:solidFill>
                          <a:effectLst/>
                          <a:latin typeface="Arial"/>
                        </a:rPr>
                        <a:t> $ 208,339.27 </a:t>
                      </a:r>
                    </a:p>
                  </a:txBody>
                  <a:tcPr marL="0" marR="0" marT="0" marB="0" anchor="ctr">
                    <a:lnL>
                      <a:noFill/>
                    </a:lnL>
                    <a:lnR>
                      <a:noFill/>
                    </a:lnR>
                    <a:lnT>
                      <a:noFill/>
                    </a:lnT>
                    <a:lnB>
                      <a:noFill/>
                    </a:lnB>
                  </a:tcPr>
                </a:tc>
                <a:tc>
                  <a:txBody>
                    <a:bodyPr/>
                    <a:lstStyle/>
                    <a:p>
                      <a:pPr algn="l" fontAlgn="ctr"/>
                      <a:r>
                        <a:rPr lang="en-US" sz="900" b="0" i="0" u="none" strike="noStrike">
                          <a:solidFill>
                            <a:srgbClr val="000000"/>
                          </a:solidFill>
                          <a:effectLst/>
                          <a:latin typeface="Arial"/>
                        </a:rPr>
                        <a:t> </a:t>
                      </a:r>
                    </a:p>
                  </a:txBody>
                  <a:tcPr marL="0" marR="0" marT="0" marB="0" anchor="ctr">
                    <a:lnL>
                      <a:noFill/>
                    </a:lnL>
                    <a:lnR w="19050" cap="flat" cmpd="sng" algn="ctr">
                      <a:solidFill>
                        <a:srgbClr val="000000"/>
                      </a:solidFill>
                      <a:prstDash val="solid"/>
                      <a:round/>
                      <a:headEnd type="none" w="med" len="med"/>
                      <a:tailEnd type="none" w="med" len="med"/>
                    </a:lnR>
                    <a:lnT>
                      <a:noFill/>
                    </a:lnT>
                    <a:lnB>
                      <a:noFill/>
                    </a:lnB>
                  </a:tcPr>
                </a:tc>
              </a:tr>
              <a:tr h="157592">
                <a:tc>
                  <a:txBody>
                    <a:bodyPr/>
                    <a:lstStyle/>
                    <a:p>
                      <a:pPr algn="l" fontAlgn="ctr"/>
                      <a:r>
                        <a:rPr lang="en-US" sz="900" b="0" i="0" u="none" strike="noStrike">
                          <a:solidFill>
                            <a:srgbClr val="000000"/>
                          </a:solidFill>
                          <a:effectLst/>
                          <a:latin typeface="Arial"/>
                        </a:rPr>
                        <a:t> </a:t>
                      </a:r>
                    </a:p>
                  </a:txBody>
                  <a:tcPr marL="0" marR="0" marT="0" marB="0" anchor="ctr">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400" b="0" i="0" u="none" strike="noStrike">
                          <a:solidFill>
                            <a:srgbClr val="FFFFFF"/>
                          </a:solidFill>
                          <a:effectLst/>
                          <a:latin typeface="Arial"/>
                        </a:rPr>
                        <a:t>###</a:t>
                      </a:r>
                    </a:p>
                  </a:txBody>
                  <a:tcPr marL="0" marR="0" marT="0" marB="0" anchor="ctr">
                    <a:lnL>
                      <a:noFill/>
                    </a:lnL>
                    <a:lnR>
                      <a:noFill/>
                    </a:lnR>
                    <a:lnT>
                      <a:noFill/>
                    </a:lnT>
                    <a:lnB>
                      <a:noFill/>
                    </a:lnB>
                  </a:tcPr>
                </a:tc>
                <a:tc>
                  <a:txBody>
                    <a:bodyPr/>
                    <a:lstStyle/>
                    <a:p>
                      <a:pPr algn="l" fontAlgn="ctr"/>
                      <a:r>
                        <a:rPr lang="en-US" sz="900" b="0" i="0" u="none" strike="noStrike">
                          <a:solidFill>
                            <a:srgbClr val="000000"/>
                          </a:solidFill>
                          <a:effectLst/>
                          <a:latin typeface="Arial"/>
                        </a:rPr>
                        <a:t>Racine Community Foundation*</a:t>
                      </a: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r>
                        <a:rPr lang="en-US" sz="900" b="0" i="0" u="none" strike="noStrike">
                          <a:solidFill>
                            <a:srgbClr val="000000"/>
                          </a:solidFill>
                          <a:effectLst/>
                          <a:latin typeface="Arial"/>
                        </a:rPr>
                        <a:t> $   28,937.54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r>
                        <a:rPr lang="en-US" sz="900" b="0" i="0" u="none" strike="noStrike">
                          <a:solidFill>
                            <a:srgbClr val="000000"/>
                          </a:solidFill>
                          <a:effectLst/>
                          <a:latin typeface="Arial"/>
                        </a:rPr>
                        <a:t> $   28,937.54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r>
                        <a:rPr lang="en-US" sz="900" b="0" i="0" u="none" strike="noStrike">
                          <a:solidFill>
                            <a:srgbClr val="000000"/>
                          </a:solidFill>
                          <a:effectLst/>
                          <a:latin typeface="Arial"/>
                        </a:rPr>
                        <a:t> $   28,937.54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r>
                        <a:rPr lang="en-US" sz="900" b="0" i="0" u="none" strike="noStrike">
                          <a:solidFill>
                            <a:srgbClr val="000000"/>
                          </a:solidFill>
                          <a:effectLst/>
                          <a:latin typeface="Arial"/>
                        </a:rPr>
                        <a:t> $    28,937.54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en-US" sz="900" b="0" i="0" u="none" strike="noStrike">
                          <a:solidFill>
                            <a:srgbClr val="000000"/>
                          </a:solidFill>
                          <a:effectLst/>
                          <a:latin typeface="Arial"/>
                        </a:rPr>
                        <a:t> </a:t>
                      </a:r>
                    </a:p>
                  </a:txBody>
                  <a:tcPr marL="0" marR="0" marT="0" marB="0" anchor="ctr">
                    <a:lnL>
                      <a:noFill/>
                    </a:lnL>
                    <a:lnR w="19050" cap="flat" cmpd="sng" algn="ctr">
                      <a:solidFill>
                        <a:srgbClr val="000000"/>
                      </a:solidFill>
                      <a:prstDash val="solid"/>
                      <a:round/>
                      <a:headEnd type="none" w="med" len="med"/>
                      <a:tailEnd type="none" w="med" len="med"/>
                    </a:lnR>
                    <a:lnT>
                      <a:noFill/>
                    </a:lnT>
                    <a:lnB>
                      <a:noFill/>
                    </a:lnB>
                  </a:tcPr>
                </a:tc>
              </a:tr>
              <a:tr h="236389">
                <a:tc>
                  <a:txBody>
                    <a:bodyPr/>
                    <a:lstStyle/>
                    <a:p>
                      <a:pPr algn="l" fontAlgn="ctr"/>
                      <a:r>
                        <a:rPr lang="en-US" sz="900" b="0" i="0" u="none" strike="noStrike">
                          <a:solidFill>
                            <a:srgbClr val="000000"/>
                          </a:solidFill>
                          <a:effectLst/>
                          <a:latin typeface="Arial"/>
                        </a:rPr>
                        <a:t> </a:t>
                      </a:r>
                    </a:p>
                  </a:txBody>
                  <a:tcPr marL="0" marR="0" marT="0" marB="0" anchor="ctr">
                    <a:lnL w="1905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r>
                        <a:rPr lang="en-US" sz="900" b="1" i="0" u="none" strike="noStrike">
                          <a:solidFill>
                            <a:srgbClr val="000000"/>
                          </a:solidFill>
                          <a:effectLst/>
                          <a:latin typeface="Arial"/>
                        </a:rPr>
                        <a:t>Total Assets</a:t>
                      </a:r>
                    </a:p>
                  </a:txBody>
                  <a:tcPr marL="0" marR="0" marT="0" marB="0" anchor="ctr">
                    <a:lnL>
                      <a:noFill/>
                    </a:lnL>
                    <a:lnR>
                      <a:noFill/>
                    </a:lnR>
                    <a:lnT>
                      <a:noFill/>
                    </a:lnT>
                    <a:lnB>
                      <a:noFill/>
                    </a:lnB>
                  </a:tcPr>
                </a:tc>
                <a:tc hMerge="1">
                  <a:txBody>
                    <a:bodyPr/>
                    <a:lstStyle/>
                    <a:p>
                      <a:endParaRPr lang="en-US"/>
                    </a:p>
                  </a:txBody>
                  <a:tcPr/>
                </a:tc>
                <a:tc>
                  <a:txBody>
                    <a:bodyPr/>
                    <a:lstStyle/>
                    <a:p>
                      <a:pPr algn="l" fontAlgn="ctr"/>
                      <a:endParaRPr lang="en-US" sz="900" b="1"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r>
                        <a:rPr lang="en-US" sz="900" b="1" i="0" u="none" strike="noStrike">
                          <a:solidFill>
                            <a:srgbClr val="000000"/>
                          </a:solidFill>
                          <a:effectLst/>
                          <a:latin typeface="Arial"/>
                        </a:rPr>
                        <a:t> $ 234,131.20 </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n-US" sz="900" b="1"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r>
                        <a:rPr lang="en-US" sz="900" b="1" i="0" u="none" strike="noStrike">
                          <a:solidFill>
                            <a:srgbClr val="000000"/>
                          </a:solidFill>
                          <a:effectLst/>
                          <a:latin typeface="Arial"/>
                        </a:rPr>
                        <a:t> $ 238,795.88 </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r>
                        <a:rPr lang="en-US" sz="900" b="1" i="0" u="none" strike="noStrike">
                          <a:solidFill>
                            <a:srgbClr val="000000"/>
                          </a:solidFill>
                          <a:effectLst/>
                          <a:latin typeface="Arial"/>
                        </a:rPr>
                        <a:t> $ 240,702.95 </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r>
                        <a:rPr lang="en-US" sz="900" b="1" i="0" u="none" strike="noStrike">
                          <a:solidFill>
                            <a:srgbClr val="000000"/>
                          </a:solidFill>
                          <a:effectLst/>
                          <a:latin typeface="Arial"/>
                        </a:rPr>
                        <a:t> $ 237,276.81 </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900" b="0" i="0" u="none" strike="noStrike">
                          <a:solidFill>
                            <a:srgbClr val="000000"/>
                          </a:solidFill>
                          <a:effectLst/>
                          <a:latin typeface="Arial"/>
                        </a:rPr>
                        <a:t> </a:t>
                      </a:r>
                    </a:p>
                  </a:txBody>
                  <a:tcPr marL="0" marR="0" marT="0" marB="0" anchor="ctr">
                    <a:lnL>
                      <a:noFill/>
                    </a:lnL>
                    <a:lnR w="19050" cap="flat" cmpd="sng" algn="ctr">
                      <a:solidFill>
                        <a:srgbClr val="000000"/>
                      </a:solidFill>
                      <a:prstDash val="solid"/>
                      <a:round/>
                      <a:headEnd type="none" w="med" len="med"/>
                      <a:tailEnd type="none" w="med" len="med"/>
                    </a:lnR>
                    <a:lnT>
                      <a:noFill/>
                    </a:lnT>
                    <a:lnB>
                      <a:noFill/>
                    </a:lnB>
                  </a:tcPr>
                </a:tc>
              </a:tr>
              <a:tr h="106120">
                <a:tc>
                  <a:txBody>
                    <a:bodyPr/>
                    <a:lstStyle/>
                    <a:p>
                      <a:pPr algn="l" fontAlgn="ctr"/>
                      <a:r>
                        <a:rPr lang="en-US" sz="900" b="0" i="0" u="none" strike="noStrike">
                          <a:solidFill>
                            <a:srgbClr val="000000"/>
                          </a:solidFill>
                          <a:effectLst/>
                          <a:latin typeface="Arial"/>
                        </a:rPr>
                        <a:t> </a:t>
                      </a:r>
                    </a:p>
                  </a:txBody>
                  <a:tcPr marL="0" marR="0" marT="0" marB="0" anchor="ctr">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900" b="1"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r>
                        <a:rPr lang="en-US" sz="900" b="0" i="0" u="none" strike="noStrike">
                          <a:solidFill>
                            <a:srgbClr val="FFFFFF"/>
                          </a:solidFill>
                          <a:effectLst/>
                          <a:latin typeface="Arial"/>
                        </a:rPr>
                        <a:t>Month Return</a:t>
                      </a:r>
                    </a:p>
                  </a:txBody>
                  <a:tcPr marL="0" marR="0" marT="0" marB="0" anchor="ctr">
                    <a:lnL>
                      <a:noFill/>
                    </a:lnL>
                    <a:lnR>
                      <a:noFill/>
                    </a:lnR>
                    <a:lnT>
                      <a:noFill/>
                    </a:lnT>
                    <a:lnB>
                      <a:noFill/>
                    </a:lnB>
                  </a:tcPr>
                </a:tc>
                <a:tc>
                  <a:txBody>
                    <a:bodyPr/>
                    <a:lstStyle/>
                    <a:p>
                      <a:pPr algn="l" fontAlgn="ctr"/>
                      <a:endParaRPr lang="en-US" sz="900" b="1" i="0" u="none" strike="noStrike">
                        <a:solidFill>
                          <a:srgbClr val="FFFFFF"/>
                        </a:solidFill>
                        <a:effectLst/>
                        <a:latin typeface="Arial"/>
                      </a:endParaRPr>
                    </a:p>
                  </a:txBody>
                  <a:tcPr marL="0" marR="0" marT="0" marB="0" anchor="ctr">
                    <a:lnL>
                      <a:noFill/>
                    </a:lnL>
                    <a:lnR>
                      <a:noFill/>
                    </a:lnR>
                    <a:lnT>
                      <a:noFill/>
                    </a:lnT>
                    <a:lnB>
                      <a:noFill/>
                    </a:lnB>
                  </a:tcPr>
                </a:tc>
                <a:tc>
                  <a:txBody>
                    <a:bodyPr/>
                    <a:lstStyle/>
                    <a:p>
                      <a:pPr algn="l" fontAlgn="ctr"/>
                      <a:endParaRPr lang="en-US" sz="900" b="1" i="0" u="none" strike="noStrike">
                        <a:solidFill>
                          <a:srgbClr val="FFFFFF"/>
                        </a:solidFill>
                        <a:effectLst/>
                        <a:latin typeface="Arial"/>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n-US" sz="900" b="1" i="0" u="none" strike="noStrike">
                        <a:solidFill>
                          <a:srgbClr val="FFFFFF"/>
                        </a:solidFill>
                        <a:effectLst/>
                        <a:latin typeface="Arial"/>
                      </a:endParaRPr>
                    </a:p>
                  </a:txBody>
                  <a:tcPr marL="0" marR="0" marT="0" marB="0" anchor="ctr">
                    <a:lnL>
                      <a:noFill/>
                    </a:lnL>
                    <a:lnR>
                      <a:noFill/>
                    </a:lnR>
                    <a:lnT>
                      <a:noFill/>
                    </a:lnT>
                    <a:lnB>
                      <a:noFill/>
                    </a:lnB>
                  </a:tcPr>
                </a:tc>
                <a:tc>
                  <a:txBody>
                    <a:bodyPr/>
                    <a:lstStyle/>
                    <a:p>
                      <a:pPr algn="r" fontAlgn="ctr"/>
                      <a:r>
                        <a:rPr lang="en-US" sz="900" b="0" i="0" u="none" strike="noStrike">
                          <a:solidFill>
                            <a:srgbClr val="FFFFFF"/>
                          </a:solidFill>
                          <a:effectLst/>
                          <a:latin typeface="Arial"/>
                        </a:rPr>
                        <a:t>2.0%</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n-US" sz="900" b="0" i="0" u="none" strike="noStrike">
                        <a:solidFill>
                          <a:srgbClr val="FFFFFF"/>
                        </a:solidFill>
                        <a:effectLst/>
                        <a:latin typeface="Arial"/>
                      </a:endParaRPr>
                    </a:p>
                  </a:txBody>
                  <a:tcPr marL="0" marR="0" marT="0" marB="0" anchor="ctr">
                    <a:lnL>
                      <a:noFill/>
                    </a:lnL>
                    <a:lnR>
                      <a:noFill/>
                    </a:lnR>
                    <a:lnT>
                      <a:noFill/>
                    </a:lnT>
                    <a:lnB>
                      <a:noFill/>
                    </a:lnB>
                  </a:tcPr>
                </a:tc>
                <a:tc>
                  <a:txBody>
                    <a:bodyPr/>
                    <a:lstStyle/>
                    <a:p>
                      <a:pPr algn="r" fontAlgn="ctr"/>
                      <a:r>
                        <a:rPr lang="en-US" sz="900" b="0" i="0" u="none" strike="noStrike">
                          <a:solidFill>
                            <a:srgbClr val="FFFFFF"/>
                          </a:solidFill>
                          <a:effectLst/>
                          <a:latin typeface="Arial"/>
                        </a:rPr>
                        <a:t>0.8%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n-US" sz="900" b="0" i="0" u="none" strike="noStrike">
                        <a:solidFill>
                          <a:srgbClr val="FFFFFF"/>
                        </a:solidFill>
                        <a:effectLst/>
                        <a:latin typeface="Arial"/>
                      </a:endParaRPr>
                    </a:p>
                  </a:txBody>
                  <a:tcPr marL="0" marR="0" marT="0" marB="0" anchor="ctr">
                    <a:lnL>
                      <a:noFill/>
                    </a:lnL>
                    <a:lnR>
                      <a:noFill/>
                    </a:lnR>
                    <a:lnT>
                      <a:noFill/>
                    </a:lnT>
                    <a:lnB>
                      <a:noFill/>
                    </a:lnB>
                  </a:tcPr>
                </a:tc>
                <a:tc>
                  <a:txBody>
                    <a:bodyPr/>
                    <a:lstStyle/>
                    <a:p>
                      <a:pPr algn="r" fontAlgn="ctr"/>
                      <a:r>
                        <a:rPr lang="en-US" sz="900" b="0" i="0" u="none" strike="noStrike">
                          <a:solidFill>
                            <a:srgbClr val="FFFFFF"/>
                          </a:solidFill>
                          <a:effectLst/>
                          <a:latin typeface="Arial"/>
                        </a:rPr>
                        <a:t>-1.5%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r>
                        <a:rPr lang="en-US" sz="900" b="0" i="0" u="none" strike="noStrike">
                          <a:solidFill>
                            <a:srgbClr val="000000"/>
                          </a:solidFill>
                          <a:effectLst/>
                          <a:latin typeface="Arial"/>
                        </a:rPr>
                        <a:t> </a:t>
                      </a:r>
                    </a:p>
                  </a:txBody>
                  <a:tcPr marL="0" marR="0" marT="0" marB="0" anchor="ctr">
                    <a:lnL>
                      <a:noFill/>
                    </a:lnL>
                    <a:lnR w="19050" cap="flat" cmpd="sng" algn="ctr">
                      <a:solidFill>
                        <a:srgbClr val="000000"/>
                      </a:solidFill>
                      <a:prstDash val="solid"/>
                      <a:round/>
                      <a:headEnd type="none" w="med" len="med"/>
                      <a:tailEnd type="none" w="med" len="med"/>
                    </a:lnR>
                    <a:lnT>
                      <a:noFill/>
                    </a:lnT>
                    <a:lnB>
                      <a:noFill/>
                    </a:lnB>
                  </a:tcPr>
                </a:tc>
              </a:tr>
              <a:tr h="106120">
                <a:tc>
                  <a:txBody>
                    <a:bodyPr/>
                    <a:lstStyle/>
                    <a:p>
                      <a:pPr algn="l" fontAlgn="ctr"/>
                      <a:r>
                        <a:rPr lang="en-US" sz="900" b="0" i="0" u="none" strike="noStrike">
                          <a:solidFill>
                            <a:srgbClr val="000000"/>
                          </a:solidFill>
                          <a:effectLst/>
                          <a:latin typeface="Arial"/>
                        </a:rPr>
                        <a:t> </a:t>
                      </a:r>
                    </a:p>
                  </a:txBody>
                  <a:tcPr marL="0" marR="0" marT="0" marB="0" anchor="ctr">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ctr"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r>
                        <a:rPr lang="en-US" sz="900" b="0" i="0" u="none" strike="noStrike">
                          <a:solidFill>
                            <a:srgbClr val="000000"/>
                          </a:solidFill>
                          <a:effectLst/>
                          <a:latin typeface="Arial"/>
                        </a:rPr>
                        <a:t> </a:t>
                      </a:r>
                    </a:p>
                  </a:txBody>
                  <a:tcPr marL="0" marR="0" marT="0" marB="0" anchor="ctr">
                    <a:lnL>
                      <a:noFill/>
                    </a:lnL>
                    <a:lnR w="19050" cap="flat" cmpd="sng" algn="ctr">
                      <a:solidFill>
                        <a:srgbClr val="000000"/>
                      </a:solidFill>
                      <a:prstDash val="solid"/>
                      <a:round/>
                      <a:headEnd type="none" w="med" len="med"/>
                      <a:tailEnd type="none" w="med" len="med"/>
                    </a:lnR>
                    <a:lnT>
                      <a:noFill/>
                    </a:lnT>
                    <a:lnB>
                      <a:noFill/>
                    </a:lnB>
                  </a:tcPr>
                </a:tc>
              </a:tr>
              <a:tr h="106120">
                <a:tc>
                  <a:txBody>
                    <a:bodyPr/>
                    <a:lstStyle/>
                    <a:p>
                      <a:pPr algn="l" fontAlgn="ctr"/>
                      <a:r>
                        <a:rPr lang="en-US" sz="900" b="0" i="0" u="none" strike="noStrike">
                          <a:solidFill>
                            <a:srgbClr val="000000"/>
                          </a:solidFill>
                          <a:effectLst/>
                          <a:latin typeface="Arial"/>
                        </a:rPr>
                        <a:t> </a:t>
                      </a:r>
                    </a:p>
                  </a:txBody>
                  <a:tcPr marL="0" marR="0" marT="0" marB="0" anchor="ctr">
                    <a:lnL w="1905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r>
                        <a:rPr lang="en-US" sz="900" b="0" i="0" u="none" strike="noStrike">
                          <a:solidFill>
                            <a:srgbClr val="000000"/>
                          </a:solidFill>
                          <a:effectLst/>
                          <a:latin typeface="Arial"/>
                        </a:rPr>
                        <a:t>Principal Accounting:</a:t>
                      </a:r>
                    </a:p>
                  </a:txBody>
                  <a:tcPr marL="0" marR="0" marT="0" marB="0" anchor="ctr">
                    <a:lnL>
                      <a:noFill/>
                    </a:lnL>
                    <a:lnR>
                      <a:noFill/>
                    </a:lnR>
                    <a:lnT>
                      <a:noFill/>
                    </a:lnT>
                    <a:lnB>
                      <a:noFill/>
                    </a:lnB>
                  </a:tcPr>
                </a:tc>
                <a:tc hMerge="1">
                  <a:txBody>
                    <a:bodyPr/>
                    <a:lstStyle/>
                    <a:p>
                      <a:endParaRPr lang="en-US"/>
                    </a:p>
                  </a:txBody>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r>
                        <a:rPr lang="en-US" sz="900" b="0" i="0" u="none" strike="noStrike">
                          <a:solidFill>
                            <a:srgbClr val="000000"/>
                          </a:solidFill>
                          <a:effectLst/>
                          <a:latin typeface="Arial"/>
                        </a:rPr>
                        <a:t> </a:t>
                      </a:r>
                    </a:p>
                  </a:txBody>
                  <a:tcPr marL="0" marR="0" marT="0" marB="0" anchor="ctr">
                    <a:lnL>
                      <a:noFill/>
                    </a:lnL>
                    <a:lnR w="19050" cap="flat" cmpd="sng" algn="ctr">
                      <a:solidFill>
                        <a:srgbClr val="000000"/>
                      </a:solidFill>
                      <a:prstDash val="solid"/>
                      <a:round/>
                      <a:headEnd type="none" w="med" len="med"/>
                      <a:tailEnd type="none" w="med" len="med"/>
                    </a:lnR>
                    <a:lnT>
                      <a:noFill/>
                    </a:lnT>
                    <a:lnB>
                      <a:noFill/>
                    </a:lnB>
                  </a:tcPr>
                </a:tc>
              </a:tr>
              <a:tr h="236389">
                <a:tc>
                  <a:txBody>
                    <a:bodyPr/>
                    <a:lstStyle/>
                    <a:p>
                      <a:pPr algn="l" fontAlgn="ctr"/>
                      <a:r>
                        <a:rPr lang="en-US" sz="900" b="0" i="0" u="none" strike="noStrike">
                          <a:solidFill>
                            <a:srgbClr val="000000"/>
                          </a:solidFill>
                          <a:effectLst/>
                          <a:latin typeface="Arial"/>
                        </a:rPr>
                        <a:t> </a:t>
                      </a:r>
                    </a:p>
                  </a:txBody>
                  <a:tcPr marL="0" marR="0" marT="0" marB="0" anchor="ctr">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r>
                        <a:rPr lang="en-US" sz="900" b="0" i="0" u="none" strike="noStrike">
                          <a:solidFill>
                            <a:srgbClr val="000000"/>
                          </a:solidFill>
                          <a:effectLst/>
                          <a:latin typeface="Arial"/>
                        </a:rPr>
                        <a:t>Principal (Corpus)</a:t>
                      </a: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r>
                        <a:rPr lang="en-US" sz="900" b="0" i="0" u="none" strike="noStrike">
                          <a:solidFill>
                            <a:srgbClr val="000000"/>
                          </a:solidFill>
                          <a:effectLst/>
                          <a:latin typeface="Arial"/>
                        </a:rPr>
                        <a:t> $ 135,277.65 </a:t>
                      </a: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r>
                        <a:rPr lang="en-US" sz="900" b="0" i="0" u="none" strike="noStrike">
                          <a:solidFill>
                            <a:srgbClr val="000000"/>
                          </a:solidFill>
                          <a:effectLst/>
                          <a:latin typeface="Arial"/>
                        </a:rPr>
                        <a:t> $ 135,277.65 </a:t>
                      </a: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r>
                        <a:rPr lang="en-US" sz="900" b="0" i="0" u="none" strike="noStrike">
                          <a:solidFill>
                            <a:srgbClr val="000000"/>
                          </a:solidFill>
                          <a:effectLst/>
                          <a:latin typeface="Arial"/>
                        </a:rPr>
                        <a:t> $ 135,277.65 </a:t>
                      </a: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r>
                        <a:rPr lang="en-US" sz="900" b="0" i="0" u="none" strike="noStrike">
                          <a:solidFill>
                            <a:srgbClr val="000000"/>
                          </a:solidFill>
                          <a:effectLst/>
                          <a:latin typeface="Arial"/>
                        </a:rPr>
                        <a:t> $ 135,452.65 </a:t>
                      </a:r>
                    </a:p>
                  </a:txBody>
                  <a:tcPr marL="0" marR="0" marT="0" marB="0" anchor="ctr">
                    <a:lnL>
                      <a:noFill/>
                    </a:lnL>
                    <a:lnR>
                      <a:noFill/>
                    </a:lnR>
                    <a:lnT>
                      <a:noFill/>
                    </a:lnT>
                    <a:lnB>
                      <a:noFill/>
                    </a:lnB>
                  </a:tcPr>
                </a:tc>
                <a:tc>
                  <a:txBody>
                    <a:bodyPr/>
                    <a:lstStyle/>
                    <a:p>
                      <a:pPr algn="l" fontAlgn="ctr"/>
                      <a:r>
                        <a:rPr lang="en-US" sz="900" b="0" i="0" u="none" strike="noStrike">
                          <a:solidFill>
                            <a:srgbClr val="000000"/>
                          </a:solidFill>
                          <a:effectLst/>
                          <a:latin typeface="Arial"/>
                        </a:rPr>
                        <a:t> </a:t>
                      </a:r>
                    </a:p>
                  </a:txBody>
                  <a:tcPr marL="0" marR="0" marT="0" marB="0" anchor="ctr">
                    <a:lnL>
                      <a:noFill/>
                    </a:lnL>
                    <a:lnR w="19050" cap="flat" cmpd="sng" algn="ctr">
                      <a:solidFill>
                        <a:srgbClr val="000000"/>
                      </a:solidFill>
                      <a:prstDash val="solid"/>
                      <a:round/>
                      <a:headEnd type="none" w="med" len="med"/>
                      <a:tailEnd type="none" w="med" len="med"/>
                    </a:lnR>
                    <a:lnT>
                      <a:noFill/>
                    </a:lnT>
                    <a:lnB>
                      <a:noFill/>
                    </a:lnB>
                  </a:tcPr>
                </a:tc>
              </a:tr>
              <a:tr h="236389">
                <a:tc>
                  <a:txBody>
                    <a:bodyPr/>
                    <a:lstStyle/>
                    <a:p>
                      <a:pPr algn="l" fontAlgn="ctr"/>
                      <a:r>
                        <a:rPr lang="en-US" sz="900" b="0" i="0" u="none" strike="noStrike">
                          <a:solidFill>
                            <a:srgbClr val="000000"/>
                          </a:solidFill>
                          <a:effectLst/>
                          <a:latin typeface="Arial"/>
                        </a:rPr>
                        <a:t> </a:t>
                      </a:r>
                    </a:p>
                  </a:txBody>
                  <a:tcPr marL="0" marR="0" marT="0" marB="0" anchor="ctr">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gridSpan="2">
                  <a:txBody>
                    <a:bodyPr/>
                    <a:lstStyle/>
                    <a:p>
                      <a:pPr algn="l" fontAlgn="ctr"/>
                      <a:r>
                        <a:rPr lang="en-US" sz="900" b="0" i="0" u="none" strike="noStrike">
                          <a:solidFill>
                            <a:srgbClr val="000000"/>
                          </a:solidFill>
                          <a:effectLst/>
                          <a:latin typeface="Arial"/>
                        </a:rPr>
                        <a:t>Available Funds  </a:t>
                      </a:r>
                      <a:r>
                        <a:rPr lang="en-US" sz="600" b="0" i="0" u="none" strike="noStrike">
                          <a:solidFill>
                            <a:srgbClr val="000000"/>
                          </a:solidFill>
                          <a:effectLst/>
                          <a:latin typeface="Arial"/>
                        </a:rPr>
                        <a:t>(Ttl Assets less Principal)</a:t>
                      </a:r>
                      <a:endParaRPr lang="en-US" sz="900" b="0" i="0" u="none" strike="noStrike">
                        <a:solidFill>
                          <a:srgbClr val="000000"/>
                        </a:solidFill>
                        <a:effectLst/>
                        <a:latin typeface="Arial"/>
                      </a:endParaRPr>
                    </a:p>
                  </a:txBody>
                  <a:tcPr marL="0" marR="0" marT="0" marB="0" anchor="ctr">
                    <a:lnL>
                      <a:noFill/>
                    </a:lnL>
                    <a:lnR>
                      <a:noFill/>
                    </a:lnR>
                    <a:lnT>
                      <a:noFill/>
                    </a:lnT>
                    <a:lnB>
                      <a:noFill/>
                    </a:lnB>
                  </a:tcPr>
                </a:tc>
                <a:tc hMerge="1">
                  <a:txBody>
                    <a:bodyPr/>
                    <a:lstStyle/>
                    <a:p>
                      <a:endParaRPr lang="en-US"/>
                    </a:p>
                  </a:txBody>
                  <a:tcPr/>
                </a:tc>
                <a:tc>
                  <a:txBody>
                    <a:bodyPr/>
                    <a:lstStyle/>
                    <a:p>
                      <a:pPr algn="l" fontAlgn="ctr"/>
                      <a:r>
                        <a:rPr lang="en-US" sz="900" b="0" i="0" u="none" strike="noStrike">
                          <a:solidFill>
                            <a:srgbClr val="000000"/>
                          </a:solidFill>
                          <a:effectLst/>
                          <a:latin typeface="Arial"/>
                        </a:rPr>
                        <a:t> $   98,853.55 </a:t>
                      </a: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r>
                        <a:rPr lang="en-US" sz="900" b="0" i="0" u="none" strike="noStrike">
                          <a:solidFill>
                            <a:srgbClr val="000000"/>
                          </a:solidFill>
                          <a:effectLst/>
                          <a:latin typeface="Arial"/>
                        </a:rPr>
                        <a:t> $ 103,518.23 </a:t>
                      </a: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r>
                        <a:rPr lang="en-US" sz="900" b="0" i="0" u="none" strike="noStrike">
                          <a:solidFill>
                            <a:srgbClr val="000000"/>
                          </a:solidFill>
                          <a:effectLst/>
                          <a:latin typeface="Arial"/>
                        </a:rPr>
                        <a:t> $ 105,425.30 </a:t>
                      </a: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r>
                        <a:rPr lang="en-US" sz="900" b="0" i="0" u="none" strike="noStrike">
                          <a:solidFill>
                            <a:srgbClr val="000000"/>
                          </a:solidFill>
                          <a:effectLst/>
                          <a:latin typeface="Arial"/>
                        </a:rPr>
                        <a:t> $ 101,824.16 </a:t>
                      </a:r>
                    </a:p>
                  </a:txBody>
                  <a:tcPr marL="0" marR="0" marT="0" marB="0" anchor="ctr">
                    <a:lnL>
                      <a:noFill/>
                    </a:lnL>
                    <a:lnR>
                      <a:noFill/>
                    </a:lnR>
                    <a:lnT>
                      <a:noFill/>
                    </a:lnT>
                    <a:lnB>
                      <a:noFill/>
                    </a:lnB>
                  </a:tcPr>
                </a:tc>
                <a:tc>
                  <a:txBody>
                    <a:bodyPr/>
                    <a:lstStyle/>
                    <a:p>
                      <a:pPr algn="l" fontAlgn="ctr"/>
                      <a:r>
                        <a:rPr lang="en-US" sz="900" b="0" i="0" u="none" strike="noStrike">
                          <a:solidFill>
                            <a:srgbClr val="000000"/>
                          </a:solidFill>
                          <a:effectLst/>
                          <a:latin typeface="Arial"/>
                        </a:rPr>
                        <a:t> </a:t>
                      </a:r>
                    </a:p>
                  </a:txBody>
                  <a:tcPr marL="0" marR="0" marT="0" marB="0" anchor="ctr">
                    <a:lnL>
                      <a:noFill/>
                    </a:lnL>
                    <a:lnR w="19050" cap="flat" cmpd="sng" algn="ctr">
                      <a:solidFill>
                        <a:srgbClr val="000000"/>
                      </a:solidFill>
                      <a:prstDash val="solid"/>
                      <a:round/>
                      <a:headEnd type="none" w="med" len="med"/>
                      <a:tailEnd type="none" w="med" len="med"/>
                    </a:lnR>
                    <a:lnT>
                      <a:noFill/>
                    </a:lnT>
                    <a:lnB>
                      <a:noFill/>
                    </a:lnB>
                  </a:tcPr>
                </a:tc>
              </a:tr>
              <a:tr h="157592">
                <a:tc>
                  <a:txBody>
                    <a:bodyPr/>
                    <a:lstStyle/>
                    <a:p>
                      <a:pPr algn="l" fontAlgn="ctr"/>
                      <a:r>
                        <a:rPr lang="en-US" sz="900" b="0" i="0" u="none" strike="noStrike">
                          <a:solidFill>
                            <a:srgbClr val="000000"/>
                          </a:solidFill>
                          <a:effectLst/>
                          <a:latin typeface="Arial"/>
                        </a:rPr>
                        <a:t> </a:t>
                      </a:r>
                    </a:p>
                  </a:txBody>
                  <a:tcPr marL="0" marR="0" marT="0" marB="0" anchor="ctr">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FFFFFF"/>
                          </a:solidFill>
                          <a:effectLst/>
                          <a:latin typeface="Arial"/>
                        </a:rPr>
                        <a:t> </a:t>
                      </a:r>
                    </a:p>
                  </a:txBody>
                  <a:tcPr marL="0" marR="0" marT="0" marB="0" anchor="ctr">
                    <a:lnL>
                      <a:noFill/>
                    </a:lnL>
                    <a:lnR>
                      <a:noFill/>
                    </a:lnR>
                    <a:lnT>
                      <a:noFill/>
                    </a:lnT>
                    <a:lnB>
                      <a:noFill/>
                    </a:lnB>
                    <a:solidFill>
                      <a:srgbClr val="FFFFFF"/>
                    </a:solidFill>
                  </a:tcPr>
                </a:tc>
                <a:tc>
                  <a:txBody>
                    <a:bodyPr/>
                    <a:lstStyle/>
                    <a:p>
                      <a:pPr algn="l" fontAlgn="ctr"/>
                      <a:r>
                        <a:rPr lang="en-US" sz="900" b="0" i="0" u="none" strike="noStrike">
                          <a:solidFill>
                            <a:srgbClr val="000000"/>
                          </a:solidFill>
                          <a:effectLst/>
                          <a:latin typeface="Arial"/>
                        </a:rPr>
                        <a:t>15% Reserve (of available funds)</a:t>
                      </a:r>
                    </a:p>
                  </a:txBody>
                  <a:tcPr marL="0" marR="0" marT="0" marB="0" anchor="ctr">
                    <a:lnL>
                      <a:noFill/>
                    </a:lnL>
                    <a:lnR>
                      <a:noFill/>
                    </a:lnR>
                    <a:lnT>
                      <a:noFill/>
                    </a:lnT>
                    <a:lnB>
                      <a:noFill/>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r>
                        <a:rPr lang="en-US" sz="900" b="0" i="0" u="none" strike="noStrike">
                          <a:solidFill>
                            <a:srgbClr val="000000"/>
                          </a:solidFill>
                          <a:effectLst/>
                          <a:latin typeface="Arial"/>
                        </a:rPr>
                        <a:t> $   14,828.03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en-US" sz="900" b="0" i="0" u="none" strike="noStrike">
                          <a:solidFill>
                            <a:srgbClr val="000000"/>
                          </a:solidFill>
                          <a:effectLst/>
                          <a:latin typeface="Arial"/>
                        </a:rPr>
                        <a:t> $   15,527.73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en-US" sz="900" b="0" i="0" u="none" strike="noStrike">
                          <a:solidFill>
                            <a:srgbClr val="000000"/>
                          </a:solidFill>
                          <a:effectLst/>
                          <a:latin typeface="Arial"/>
                        </a:rPr>
                        <a:t> $   15,813.80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900" b="0" i="0" u="none" strike="noStrike">
                        <a:solidFill>
                          <a:srgbClr val="000000"/>
                        </a:solidFill>
                        <a:effectLst/>
                        <a:latin typeface="Arial"/>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en-US" sz="900" b="0" i="0" u="none" strike="noStrike">
                          <a:solidFill>
                            <a:srgbClr val="000000"/>
                          </a:solidFill>
                          <a:effectLst/>
                          <a:latin typeface="Arial"/>
                        </a:rPr>
                        <a:t> $    15,273.62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en-US" sz="900" b="0" i="0" u="none" strike="noStrike">
                          <a:solidFill>
                            <a:srgbClr val="000000"/>
                          </a:solidFill>
                          <a:effectLst/>
                          <a:latin typeface="Arial"/>
                        </a:rPr>
                        <a:t> </a:t>
                      </a:r>
                    </a:p>
                  </a:txBody>
                  <a:tcPr marL="0" marR="0" marT="0" marB="0" anchor="ctr">
                    <a:lnL>
                      <a:noFill/>
                    </a:lnL>
                    <a:lnR w="19050" cap="flat" cmpd="sng" algn="ctr">
                      <a:solidFill>
                        <a:srgbClr val="000000"/>
                      </a:solidFill>
                      <a:prstDash val="solid"/>
                      <a:round/>
                      <a:headEnd type="none" w="med" len="med"/>
                      <a:tailEnd type="none" w="med" len="med"/>
                    </a:lnR>
                    <a:lnT>
                      <a:noFill/>
                    </a:lnT>
                    <a:lnB>
                      <a:noFill/>
                    </a:lnB>
                  </a:tcPr>
                </a:tc>
              </a:tr>
              <a:tr h="157592">
                <a:tc>
                  <a:txBody>
                    <a:bodyPr/>
                    <a:lstStyle/>
                    <a:p>
                      <a:pPr algn="l" fontAlgn="ctr"/>
                      <a:r>
                        <a:rPr lang="en-US" sz="900" b="0" i="0" u="none" strike="noStrike">
                          <a:solidFill>
                            <a:srgbClr val="000000"/>
                          </a:solidFill>
                          <a:effectLst/>
                          <a:latin typeface="Arial"/>
                        </a:rPr>
                        <a:t> </a:t>
                      </a:r>
                    </a:p>
                  </a:txBody>
                  <a:tcPr marL="0" marR="0" marT="0" marB="0" anchor="ctr">
                    <a:lnL w="1905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r>
                        <a:rPr lang="en-US" sz="900" b="1" i="0" u="none" strike="noStrike">
                          <a:solidFill>
                            <a:srgbClr val="000000"/>
                          </a:solidFill>
                          <a:effectLst/>
                          <a:latin typeface="Arial"/>
                        </a:rPr>
                        <a:t>FUNDS AVAILABLE TO SPEND</a:t>
                      </a:r>
                    </a:p>
                  </a:txBody>
                  <a:tcPr marL="0" marR="0" marT="0" marB="0" anchor="ctr">
                    <a:lnL>
                      <a:noFill/>
                    </a:lnL>
                    <a:lnR>
                      <a:noFill/>
                    </a:lnR>
                    <a:lnT>
                      <a:noFill/>
                    </a:lnT>
                    <a:lnB>
                      <a:noFill/>
                    </a:lnB>
                  </a:tcPr>
                </a:tc>
                <a:tc hMerge="1">
                  <a:txBody>
                    <a:bodyPr/>
                    <a:lstStyle/>
                    <a:p>
                      <a:endParaRPr lang="en-US"/>
                    </a:p>
                  </a:txBody>
                  <a:tcPr/>
                </a:tc>
                <a:tc>
                  <a:txBody>
                    <a:bodyPr/>
                    <a:lstStyle/>
                    <a:p>
                      <a:pPr algn="l" fontAlgn="ctr"/>
                      <a:endParaRPr lang="en-US" sz="900" b="1"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r>
                        <a:rPr lang="en-US" sz="900" b="1" i="0" u="none" strike="noStrike">
                          <a:solidFill>
                            <a:srgbClr val="000000"/>
                          </a:solidFill>
                          <a:effectLst/>
                          <a:latin typeface="Arial"/>
                        </a:rPr>
                        <a:t> $   84,025.52 </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900" b="1" i="0" u="none" strike="noStrike">
                          <a:solidFill>
                            <a:srgbClr val="000000"/>
                          </a:solidFill>
                          <a:effectLst/>
                          <a:latin typeface="Arial"/>
                        </a:rPr>
                        <a:t> </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900" b="1" i="0" u="none" strike="noStrike">
                          <a:solidFill>
                            <a:srgbClr val="000000"/>
                          </a:solidFill>
                          <a:effectLst/>
                          <a:latin typeface="Arial"/>
                        </a:rPr>
                        <a:t> $   87,990.50 </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900" b="1" i="0" u="none" strike="noStrike">
                          <a:solidFill>
                            <a:srgbClr val="000000"/>
                          </a:solidFill>
                          <a:effectLst/>
                          <a:latin typeface="Arial"/>
                        </a:rPr>
                        <a:t> </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900" b="1" i="0" u="none" strike="noStrike">
                          <a:solidFill>
                            <a:srgbClr val="000000"/>
                          </a:solidFill>
                          <a:effectLst/>
                          <a:latin typeface="Arial"/>
                        </a:rPr>
                        <a:t> $   89,611.51 </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900" b="1" i="0" u="none" strike="noStrike">
                          <a:solidFill>
                            <a:srgbClr val="000000"/>
                          </a:solidFill>
                          <a:effectLst/>
                          <a:latin typeface="Arial"/>
                        </a:rPr>
                        <a:t> </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900" b="1" i="0" u="none" strike="noStrike">
                          <a:solidFill>
                            <a:srgbClr val="000000"/>
                          </a:solidFill>
                          <a:effectLst/>
                          <a:latin typeface="Arial"/>
                        </a:rPr>
                        <a:t> $    86,550.54 </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US" sz="900" b="0" i="0" u="none" strike="noStrike">
                          <a:solidFill>
                            <a:srgbClr val="000000"/>
                          </a:solidFill>
                          <a:effectLst/>
                          <a:latin typeface="Arial"/>
                        </a:rPr>
                        <a:t> </a:t>
                      </a:r>
                    </a:p>
                  </a:txBody>
                  <a:tcPr marL="0" marR="0" marT="0" marB="0" anchor="ctr">
                    <a:lnL>
                      <a:noFill/>
                    </a:lnL>
                    <a:lnR w="19050" cap="flat" cmpd="sng" algn="ctr">
                      <a:solidFill>
                        <a:srgbClr val="000000"/>
                      </a:solidFill>
                      <a:prstDash val="solid"/>
                      <a:round/>
                      <a:headEnd type="none" w="med" len="med"/>
                      <a:tailEnd type="none" w="med" len="med"/>
                    </a:lnR>
                    <a:lnT>
                      <a:noFill/>
                    </a:lnT>
                    <a:lnB>
                      <a:noFill/>
                    </a:lnB>
                  </a:tcPr>
                </a:tc>
              </a:tr>
              <a:tr h="131327">
                <a:tc>
                  <a:txBody>
                    <a:bodyPr/>
                    <a:lstStyle/>
                    <a:p>
                      <a:pPr algn="l" fontAlgn="ctr"/>
                      <a:r>
                        <a:rPr lang="en-US" sz="900" b="0" i="0" u="none" strike="noStrike">
                          <a:solidFill>
                            <a:srgbClr val="000000"/>
                          </a:solidFill>
                          <a:effectLst/>
                          <a:latin typeface="Arial"/>
                        </a:rPr>
                        <a:t> </a:t>
                      </a:r>
                    </a:p>
                  </a:txBody>
                  <a:tcPr marL="0" marR="0" marT="0" marB="0" anchor="ctr">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900" b="1"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t"/>
                      <a:r>
                        <a:rPr lang="en-US" sz="600" b="0" i="0" u="none" strike="noStrike">
                          <a:solidFill>
                            <a:srgbClr val="000000"/>
                          </a:solidFill>
                          <a:effectLst/>
                          <a:latin typeface="Arial"/>
                        </a:rPr>
                        <a:t>(Available Funds less Reserve)</a:t>
                      </a:r>
                    </a:p>
                  </a:txBody>
                  <a:tcPr marL="0" marR="0" marT="0" marB="0">
                    <a:lnL>
                      <a:noFill/>
                    </a:lnL>
                    <a:lnR>
                      <a:noFill/>
                    </a:lnR>
                    <a:lnT>
                      <a:noFill/>
                    </a:lnT>
                    <a:lnB>
                      <a:noFill/>
                    </a:lnB>
                  </a:tcPr>
                </a:tc>
                <a:tc>
                  <a:txBody>
                    <a:bodyPr/>
                    <a:lstStyle/>
                    <a:p>
                      <a:pPr algn="l" fontAlgn="ctr"/>
                      <a:endParaRPr lang="en-US" sz="900" b="1"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endParaRPr lang="en-US" sz="900" b="1" i="0" u="none" strike="noStrike">
                        <a:solidFill>
                          <a:srgbClr val="000000"/>
                        </a:solidFill>
                        <a:effectLst/>
                        <a:latin typeface="Arial"/>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n-US" sz="900" b="1" i="0" u="none" strike="noStrike">
                        <a:solidFill>
                          <a:srgbClr val="000000"/>
                        </a:solidFill>
                        <a:effectLst/>
                        <a:latin typeface="Arial"/>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n-US" sz="900" b="1" i="0" u="none" strike="noStrike">
                        <a:solidFill>
                          <a:srgbClr val="000000"/>
                        </a:solidFill>
                        <a:effectLst/>
                        <a:latin typeface="Arial"/>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n-US" sz="900" b="1" i="0" u="none" strike="noStrike">
                        <a:solidFill>
                          <a:srgbClr val="000000"/>
                        </a:solidFill>
                        <a:effectLst/>
                        <a:latin typeface="Arial"/>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n-US" sz="900" b="1" i="0" u="none" strike="noStrike">
                        <a:solidFill>
                          <a:srgbClr val="000000"/>
                        </a:solidFill>
                        <a:effectLst/>
                        <a:latin typeface="Arial"/>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n-US" sz="900" b="1" i="0" u="none" strike="noStrike">
                        <a:solidFill>
                          <a:srgbClr val="000000"/>
                        </a:solidFill>
                        <a:effectLst/>
                        <a:latin typeface="Arial"/>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n-US" sz="900" b="1" i="0" u="none" strike="noStrike">
                        <a:solidFill>
                          <a:srgbClr val="000000"/>
                        </a:solidFill>
                        <a:effectLst/>
                        <a:latin typeface="Arial"/>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r>
                        <a:rPr lang="en-US" sz="900" b="0" i="0" u="none" strike="noStrike">
                          <a:solidFill>
                            <a:srgbClr val="000000"/>
                          </a:solidFill>
                          <a:effectLst/>
                          <a:latin typeface="Arial"/>
                        </a:rPr>
                        <a:t> </a:t>
                      </a:r>
                    </a:p>
                  </a:txBody>
                  <a:tcPr marL="0" marR="0" marT="0" marB="0" anchor="ctr">
                    <a:lnL>
                      <a:noFill/>
                    </a:lnL>
                    <a:lnR w="19050" cap="flat" cmpd="sng" algn="ctr">
                      <a:solidFill>
                        <a:srgbClr val="000000"/>
                      </a:solidFill>
                      <a:prstDash val="solid"/>
                      <a:round/>
                      <a:headEnd type="none" w="med" len="med"/>
                      <a:tailEnd type="none" w="med" len="med"/>
                    </a:lnR>
                    <a:lnT>
                      <a:noFill/>
                    </a:lnT>
                    <a:lnB>
                      <a:noFill/>
                    </a:lnB>
                  </a:tcPr>
                </a:tc>
              </a:tr>
              <a:tr h="157592">
                <a:tc>
                  <a:txBody>
                    <a:bodyPr/>
                    <a:lstStyle/>
                    <a:p>
                      <a:pPr algn="l" fontAlgn="ctr"/>
                      <a:r>
                        <a:rPr lang="en-US" sz="900" b="0" i="0" u="none" strike="noStrike">
                          <a:solidFill>
                            <a:srgbClr val="000000"/>
                          </a:solidFill>
                          <a:effectLst/>
                          <a:latin typeface="Arial"/>
                        </a:rPr>
                        <a:t> </a:t>
                      </a:r>
                    </a:p>
                  </a:txBody>
                  <a:tcPr marL="0" marR="0" marT="0" marB="0" anchor="ctr">
                    <a:lnL w="19050" cap="flat" cmpd="sng" algn="ctr">
                      <a:solidFill>
                        <a:srgbClr val="000000"/>
                      </a:solidFill>
                      <a:prstDash val="solid"/>
                      <a:round/>
                      <a:headEnd type="none" w="med" len="med"/>
                      <a:tailEnd type="none" w="med" len="med"/>
                    </a:lnL>
                    <a:lnR>
                      <a:noFill/>
                    </a:lnR>
                    <a:lnT>
                      <a:noFill/>
                    </a:lnT>
                    <a:lnB>
                      <a:noFill/>
                    </a:lnB>
                  </a:tcPr>
                </a:tc>
                <a:tc gridSpan="8">
                  <a:txBody>
                    <a:bodyPr/>
                    <a:lstStyle/>
                    <a:p>
                      <a:pPr algn="l" fontAlgn="ctr"/>
                      <a:r>
                        <a:rPr lang="en-US" sz="900" b="1" i="0" u="none" strike="noStrike">
                          <a:solidFill>
                            <a:srgbClr val="000000"/>
                          </a:solidFill>
                          <a:effectLst/>
                          <a:latin typeface="Arial"/>
                        </a:rPr>
                        <a:t>Reasonable &amp; Prudent Annual Spendable (4.0% of Rolling 20 qtrs Avg Total Assets)</a:t>
                      </a: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900" b="1"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ctr"/>
                      <a:r>
                        <a:rPr lang="en-US" sz="900" b="1" i="0" u="none" strike="noStrike">
                          <a:solidFill>
                            <a:srgbClr val="000000"/>
                          </a:solidFill>
                          <a:effectLst/>
                          <a:latin typeface="Arial"/>
                        </a:rPr>
                        <a:t> $      8,017.14 </a:t>
                      </a:r>
                    </a:p>
                  </a:txBody>
                  <a:tcPr marL="0" marR="0" marT="0" marB="0" anchor="ctr">
                    <a:lnL>
                      <a:noFill/>
                    </a:lnL>
                    <a:lnR>
                      <a:noFill/>
                    </a:lnR>
                    <a:lnT>
                      <a:noFill/>
                    </a:lnT>
                    <a:lnB>
                      <a:noFill/>
                    </a:lnB>
                  </a:tcPr>
                </a:tc>
                <a:tc>
                  <a:txBody>
                    <a:bodyPr/>
                    <a:lstStyle/>
                    <a:p>
                      <a:pPr algn="l" fontAlgn="ctr"/>
                      <a:r>
                        <a:rPr lang="en-US" sz="900" b="0" i="0" u="none" strike="noStrike">
                          <a:solidFill>
                            <a:srgbClr val="000000"/>
                          </a:solidFill>
                          <a:effectLst/>
                          <a:latin typeface="Arial"/>
                        </a:rPr>
                        <a:t> </a:t>
                      </a:r>
                    </a:p>
                  </a:txBody>
                  <a:tcPr marL="0" marR="0" marT="0" marB="0" anchor="ctr">
                    <a:lnL>
                      <a:noFill/>
                    </a:lnL>
                    <a:lnR w="19050" cap="flat" cmpd="sng" algn="ctr">
                      <a:solidFill>
                        <a:srgbClr val="000000"/>
                      </a:solidFill>
                      <a:prstDash val="solid"/>
                      <a:round/>
                      <a:headEnd type="none" w="med" len="med"/>
                      <a:tailEnd type="none" w="med" len="med"/>
                    </a:lnR>
                    <a:lnT>
                      <a:noFill/>
                    </a:lnT>
                    <a:lnB>
                      <a:noFill/>
                    </a:lnB>
                  </a:tcPr>
                </a:tc>
              </a:tr>
              <a:tr h="106120">
                <a:tc>
                  <a:txBody>
                    <a:bodyPr/>
                    <a:lstStyle/>
                    <a:p>
                      <a:pPr algn="l" fontAlgn="ctr"/>
                      <a:r>
                        <a:rPr lang="en-US" sz="900" b="0" i="0" u="none" strike="noStrike">
                          <a:solidFill>
                            <a:srgbClr val="000000"/>
                          </a:solidFill>
                          <a:effectLst/>
                          <a:latin typeface="Arial"/>
                        </a:rPr>
                        <a:t> </a:t>
                      </a:r>
                    </a:p>
                  </a:txBody>
                  <a:tcPr marL="0" marR="0" marT="0" marB="0" anchor="ctr">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tcPr>
                </a:tc>
                <a:tc gridSpan="2">
                  <a:txBody>
                    <a:bodyPr/>
                    <a:lstStyle/>
                    <a:p>
                      <a:pPr algn="l" fontAlgn="t"/>
                      <a:r>
                        <a:rPr lang="en-US" sz="900" b="1" i="0" u="none" strike="noStrike">
                          <a:solidFill>
                            <a:srgbClr val="000000"/>
                          </a:solidFill>
                          <a:effectLst/>
                          <a:latin typeface="Arial"/>
                        </a:rPr>
                        <a:t> QTD Total Return: 1.3% </a:t>
                      </a:r>
                    </a:p>
                  </a:txBody>
                  <a:tcPr marL="0" marR="0" marT="0" marB="0">
                    <a:lnL>
                      <a:noFill/>
                    </a:lnL>
                    <a:lnR>
                      <a:noFill/>
                    </a:lnR>
                    <a:lnT>
                      <a:noFill/>
                    </a:lnT>
                    <a:lnB w="190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r>
                        <a:rPr lang="en-US" sz="900" b="0" i="0" u="none" strike="noStrike">
                          <a:solidFill>
                            <a:srgbClr val="000000"/>
                          </a:solidFill>
                          <a:effectLst/>
                          <a:latin typeface="Arial"/>
                        </a:rPr>
                        <a:t> </a:t>
                      </a:r>
                    </a:p>
                  </a:txBody>
                  <a:tcPr marL="0" marR="0" marT="0"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r" fontAlgn="ctr"/>
                      <a:r>
                        <a:rPr lang="en-US" sz="900" b="1" i="0" u="none" strike="noStrike">
                          <a:solidFill>
                            <a:srgbClr val="FF0000"/>
                          </a:solidFill>
                          <a:effectLst/>
                          <a:latin typeface="Arial"/>
                        </a:rPr>
                        <a:t> </a:t>
                      </a:r>
                    </a:p>
                  </a:txBody>
                  <a:tcPr marL="0" marR="0" marT="0"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r>
                        <a:rPr lang="en-US" sz="900" b="0" i="0" u="none" strike="noStrike">
                          <a:solidFill>
                            <a:srgbClr val="000000"/>
                          </a:solidFill>
                          <a:effectLst/>
                          <a:latin typeface="Arial"/>
                        </a:rPr>
                        <a:t> </a:t>
                      </a:r>
                    </a:p>
                  </a:txBody>
                  <a:tcPr marL="0" marR="0" marT="0"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r" fontAlgn="ctr"/>
                      <a:r>
                        <a:rPr lang="en-US" sz="900" b="1" i="0" u="none" strike="noStrike">
                          <a:solidFill>
                            <a:srgbClr val="FF0000"/>
                          </a:solidFill>
                          <a:effectLst/>
                          <a:latin typeface="Arial"/>
                        </a:rPr>
                        <a:t> </a:t>
                      </a:r>
                    </a:p>
                  </a:txBody>
                  <a:tcPr marL="0" marR="0" marT="0"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r>
                        <a:rPr lang="en-US" sz="900" b="0" i="0" u="none" strike="noStrike">
                          <a:solidFill>
                            <a:srgbClr val="000000"/>
                          </a:solidFill>
                          <a:effectLst/>
                          <a:latin typeface="Arial"/>
                        </a:rPr>
                        <a:t> </a:t>
                      </a:r>
                    </a:p>
                  </a:txBody>
                  <a:tcPr marL="0" marR="0" marT="0"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r>
                        <a:rPr lang="en-US" sz="900" b="1" i="0" u="none" strike="noStrike">
                          <a:solidFill>
                            <a:srgbClr val="000000"/>
                          </a:solidFill>
                          <a:effectLst/>
                          <a:latin typeface="Arial"/>
                        </a:rPr>
                        <a:t> </a:t>
                      </a:r>
                    </a:p>
                  </a:txBody>
                  <a:tcPr marL="0" marR="0" marT="0"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r>
                        <a:rPr lang="en-US" sz="900" b="0" i="0" u="none" strike="noStrike">
                          <a:solidFill>
                            <a:srgbClr val="000000"/>
                          </a:solidFill>
                          <a:effectLst/>
                          <a:latin typeface="Arial"/>
                        </a:rPr>
                        <a:t> </a:t>
                      </a:r>
                    </a:p>
                  </a:txBody>
                  <a:tcPr marL="0" marR="0" marT="0"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r>
                        <a:rPr lang="en-US" sz="900" b="1" i="0" u="none" strike="noStrike">
                          <a:solidFill>
                            <a:srgbClr val="000000"/>
                          </a:solidFill>
                          <a:effectLst/>
                          <a:latin typeface="Arial"/>
                        </a:rPr>
                        <a:t> </a:t>
                      </a:r>
                    </a:p>
                  </a:txBody>
                  <a:tcPr marL="0" marR="0" marT="0"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ctr"/>
                      <a:r>
                        <a:rPr lang="en-US" sz="900" b="0" i="0" u="none" strike="noStrike" dirty="0">
                          <a:solidFill>
                            <a:srgbClr val="000000"/>
                          </a:solidFill>
                          <a:effectLst/>
                          <a:latin typeface="Arial"/>
                        </a:rPr>
                        <a:t> </a:t>
                      </a:r>
                    </a:p>
                  </a:txBody>
                  <a:tcPr marL="0" marR="0" marT="0" marB="0" anchor="ctr">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r>
            </a:tbl>
          </a:graphicData>
        </a:graphic>
      </p:graphicFrame>
      <p:sp>
        <p:nvSpPr>
          <p:cNvPr id="6" name="TextBox 5"/>
          <p:cNvSpPr txBox="1"/>
          <p:nvPr/>
        </p:nvSpPr>
        <p:spPr>
          <a:xfrm>
            <a:off x="1569032" y="3810000"/>
            <a:ext cx="4069768" cy="338554"/>
          </a:xfrm>
          <a:prstGeom prst="rect">
            <a:avLst/>
          </a:prstGeom>
          <a:noFill/>
        </p:spPr>
        <p:txBody>
          <a:bodyPr wrap="none" rtlCol="0">
            <a:spAutoFit/>
          </a:bodyPr>
          <a:lstStyle/>
          <a:p>
            <a:r>
              <a:rPr lang="en-US" sz="1600" dirty="0" smtClean="0"/>
              <a:t>* May 18, 2025 Fidelity balance is $</a:t>
            </a:r>
            <a:r>
              <a:rPr lang="en-US" sz="1600" dirty="0"/>
              <a:t>214,965.78</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567" t="24242" r="38885" b="31049"/>
          <a:stretch/>
        </p:blipFill>
        <p:spPr bwMode="auto">
          <a:xfrm>
            <a:off x="3186752" y="4343400"/>
            <a:ext cx="2756848" cy="2248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87379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25151"/>
            <a:ext cx="8458200" cy="1579849"/>
          </a:xfrm>
        </p:spPr>
        <p:txBody>
          <a:bodyPr>
            <a:normAutofit/>
          </a:bodyPr>
          <a:lstStyle/>
          <a:p>
            <a:r>
              <a:rPr lang="en-US" sz="4000" b="1" u="sng" dirty="0" smtClean="0"/>
              <a:t>Resurrection Endowment Fund</a:t>
            </a:r>
            <a:endParaRPr lang="en-US" sz="4000" b="1" u="sng" dirty="0"/>
          </a:p>
        </p:txBody>
      </p:sp>
      <p:sp>
        <p:nvSpPr>
          <p:cNvPr id="7" name="TextBox 6"/>
          <p:cNvSpPr txBox="1"/>
          <p:nvPr/>
        </p:nvSpPr>
        <p:spPr>
          <a:xfrm>
            <a:off x="533400" y="1967131"/>
            <a:ext cx="8001000" cy="4062651"/>
          </a:xfrm>
          <a:prstGeom prst="rect">
            <a:avLst/>
          </a:prstGeom>
          <a:noFill/>
        </p:spPr>
        <p:txBody>
          <a:bodyPr wrap="square" rtlCol="0">
            <a:spAutoFit/>
          </a:bodyPr>
          <a:lstStyle/>
          <a:p>
            <a:r>
              <a:rPr lang="en-US" sz="3600" b="1" dirty="0" smtClean="0"/>
              <a:t>Historical Grants (Money Disbursed):</a:t>
            </a:r>
          </a:p>
          <a:p>
            <a:r>
              <a:rPr lang="en-US" dirty="0" smtClean="0"/>
              <a:t>2,000.00 </a:t>
            </a:r>
            <a:r>
              <a:rPr lang="en-US" dirty="0"/>
              <a:t>	Hospitality </a:t>
            </a:r>
            <a:r>
              <a:rPr lang="en-US" dirty="0" smtClean="0"/>
              <a:t>Center	(2019)</a:t>
            </a:r>
            <a:endParaRPr lang="en-US" dirty="0"/>
          </a:p>
          <a:p>
            <a:r>
              <a:rPr lang="en-US" dirty="0" smtClean="0"/>
              <a:t>1,000.00 </a:t>
            </a:r>
            <a:r>
              <a:rPr lang="en-US" dirty="0"/>
              <a:t>	Cops &amp; Kids Reading 	</a:t>
            </a:r>
          </a:p>
          <a:p>
            <a:r>
              <a:rPr lang="en-US" dirty="0" smtClean="0"/>
              <a:t>2,000.00 </a:t>
            </a:r>
            <a:r>
              <a:rPr lang="en-US" dirty="0"/>
              <a:t>	Bethany House of </a:t>
            </a:r>
            <a:r>
              <a:rPr lang="en-US" dirty="0" smtClean="0"/>
              <a:t>Caring</a:t>
            </a:r>
            <a:r>
              <a:rPr lang="en-US" dirty="0"/>
              <a:t>	</a:t>
            </a:r>
          </a:p>
          <a:p>
            <a:r>
              <a:rPr lang="en-US" dirty="0" smtClean="0"/>
              <a:t>3,000.00 </a:t>
            </a:r>
            <a:r>
              <a:rPr lang="en-US" dirty="0"/>
              <a:t>	Tiny </a:t>
            </a:r>
            <a:r>
              <a:rPr lang="en-US" dirty="0" smtClean="0"/>
              <a:t>Homes-Milwaukee</a:t>
            </a:r>
            <a:br>
              <a:rPr lang="en-US" dirty="0" smtClean="0"/>
            </a:br>
            <a:r>
              <a:rPr lang="en-US" dirty="0"/>
              <a:t>1,000.00 	Hopes Center of </a:t>
            </a:r>
            <a:r>
              <a:rPr lang="en-US" dirty="0" smtClean="0"/>
              <a:t>Racine</a:t>
            </a:r>
            <a:r>
              <a:rPr lang="en-US" dirty="0"/>
              <a:t/>
            </a:r>
            <a:br>
              <a:rPr lang="en-US" dirty="0"/>
            </a:br>
            <a:r>
              <a:rPr lang="en-US" dirty="0" smtClean="0"/>
              <a:t>3,200.00 </a:t>
            </a:r>
            <a:r>
              <a:rPr lang="en-US" dirty="0"/>
              <a:t>	Tiny Home (Sunday School </a:t>
            </a:r>
            <a:r>
              <a:rPr lang="en-US" dirty="0" smtClean="0"/>
              <a:t>Matching)</a:t>
            </a:r>
          </a:p>
          <a:p>
            <a:r>
              <a:rPr lang="en-US" dirty="0"/>
              <a:t>1,750.00 	LCR Video </a:t>
            </a:r>
            <a:r>
              <a:rPr lang="en-US" dirty="0" smtClean="0"/>
              <a:t>Equipment</a:t>
            </a:r>
            <a:r>
              <a:rPr lang="en-US" dirty="0"/>
              <a:t>	</a:t>
            </a:r>
            <a:r>
              <a:rPr lang="en-US" dirty="0" smtClean="0"/>
              <a:t>(2020)</a:t>
            </a:r>
            <a:endParaRPr lang="en-US" dirty="0"/>
          </a:p>
          <a:p>
            <a:r>
              <a:rPr lang="en-US" dirty="0"/>
              <a:t>2,000.00 	Hospitality Center of </a:t>
            </a:r>
            <a:r>
              <a:rPr lang="en-US" dirty="0" smtClean="0"/>
              <a:t>Racine</a:t>
            </a:r>
            <a:r>
              <a:rPr lang="en-US" dirty="0"/>
              <a:t>	</a:t>
            </a:r>
          </a:p>
          <a:p>
            <a:r>
              <a:rPr lang="en-US" dirty="0"/>
              <a:t>1,000.00 	Racine County Food </a:t>
            </a:r>
            <a:r>
              <a:rPr lang="en-US" dirty="0" smtClean="0"/>
              <a:t>Bank</a:t>
            </a:r>
            <a:r>
              <a:rPr lang="en-US" dirty="0"/>
              <a:t>	</a:t>
            </a:r>
          </a:p>
          <a:p>
            <a:r>
              <a:rPr lang="en-US" dirty="0"/>
              <a:t>1,000.00 	</a:t>
            </a:r>
            <a:r>
              <a:rPr lang="en-US" dirty="0" err="1"/>
              <a:t>Faithworks</a:t>
            </a:r>
            <a:r>
              <a:rPr lang="en-US" dirty="0"/>
              <a:t> Food </a:t>
            </a:r>
            <a:r>
              <a:rPr lang="en-US" dirty="0" smtClean="0"/>
              <a:t>Pantry</a:t>
            </a:r>
            <a:endParaRPr lang="en-US" dirty="0"/>
          </a:p>
          <a:p>
            <a:r>
              <a:rPr lang="en-US" dirty="0"/>
              <a:t>1,000.00 	Holy Communion Food </a:t>
            </a:r>
            <a:r>
              <a:rPr lang="en-US" dirty="0" smtClean="0"/>
              <a:t>Pantry</a:t>
            </a:r>
          </a:p>
          <a:p>
            <a:endParaRPr lang="en-US" sz="1200" dirty="0"/>
          </a:p>
          <a:p>
            <a:endParaRPr lang="en-US" sz="1200" dirty="0"/>
          </a:p>
        </p:txBody>
      </p:sp>
    </p:spTree>
    <p:extLst>
      <p:ext uri="{BB962C8B-B14F-4D97-AF65-F5344CB8AC3E}">
        <p14:creationId xmlns:p14="http://schemas.microsoft.com/office/powerpoint/2010/main" val="35819385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322</TotalTime>
  <Words>262</Words>
  <Application>Microsoft Office PowerPoint</Application>
  <PresentationFormat>On-screen Show (4:3)</PresentationFormat>
  <Paragraphs>126</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Resurrection Endowment Fund 2025</vt:lpstr>
      <vt:lpstr>PowerPoint Presentation</vt:lpstr>
      <vt:lpstr>Resurrection Endowment Fund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Resurrection Endowment Fund Performance (Fidelity Portion only) As of April 2024</dc:title>
  <dc:creator>jakenetadmin@yahoo.com</dc:creator>
  <cp:lastModifiedBy>jakenetadmin@yahoo.com</cp:lastModifiedBy>
  <cp:revision>17</cp:revision>
  <cp:lastPrinted>2025-05-19T00:21:35Z</cp:lastPrinted>
  <dcterms:created xsi:type="dcterms:W3CDTF">2024-05-20T16:49:44Z</dcterms:created>
  <dcterms:modified xsi:type="dcterms:W3CDTF">2025-05-19T00:23:18Z</dcterms:modified>
</cp:coreProperties>
</file>